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62" r:id="rId3"/>
    <p:sldId id="263" r:id="rId4"/>
    <p:sldId id="264" r:id="rId5"/>
    <p:sldId id="269" r:id="rId6"/>
    <p:sldId id="275" r:id="rId7"/>
    <p:sldId id="277" r:id="rId8"/>
    <p:sldId id="278" r:id="rId9"/>
  </p:sldIdLst>
  <p:sldSz cx="12192000" cy="6858000"/>
  <p:notesSz cx="6886575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0799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D364ADE1-C3B8-4F2F-97A2-E047C5FF24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658" y="4821506"/>
            <a:ext cx="5509260" cy="3944868"/>
          </a:xfrm>
          <a:prstGeom prst="rect">
            <a:avLst/>
          </a:prstGeom>
        </p:spPr>
        <p:txBody>
          <a:bodyPr vert="horz" lIns="96597" tIns="48299" rIns="96597" bIns="48299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0799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26345CF2-F699-473E-9B57-71040049F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587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345CF2-F699-473E-9B57-71040049FFF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829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E83D3-6C66-1E0C-3840-0EE4E534B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9DEDF1-5E99-663F-AF80-7EED422A94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FAF072-F4B8-B629-E3A0-54A713BD13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A09BA-6034-91DA-A518-72920B2191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345CF2-F699-473E-9B57-71040049FFF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851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18E87-9C2E-3890-3452-099AEEB211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3CDDBD-EBB9-A8E0-72FE-CC59AF48ED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832C4-ACB9-0AA2-88D3-39F7833E8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197B2-0086-7CCC-2080-1B60C9464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2AD36-1D2B-5D6C-BD59-70D3FA7C8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608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36CFE-0A1D-56EC-E499-C32C9153E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1FC604-C1E5-05F9-BF6D-99C08A317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F979C-B090-EA8B-2239-6D312F04F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82461-8777-E0E7-476E-F060638D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9D801-5195-3D8C-772B-B9002C284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74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40CE3-CFE8-D797-FC2E-9F5F5425A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369B53-869A-C853-EEAA-ED699E476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0E98A-5742-E830-4036-51C9ED6E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62FE2-C717-7266-A64F-ECBFBC05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0696E-DCD9-A765-E14F-1EEC2564F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07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2DF2-9046-C43A-16FC-68DB0E51C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E2C97-2CD4-FC83-101B-C67CE16E5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EA9CE-2008-5C03-C42C-D9E735B1A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2413D-4E3E-BC49-4578-A2652897C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A4650-2F4E-58A4-9AB3-7970DE12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11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C494D-459A-4329-353D-3BAEAA009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EC4D7-7586-966F-233D-360267668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4F487-7542-B6B4-518B-20408722F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20589-182F-6239-08D5-44913350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401B8-C6E1-BBC4-2F54-ADCB6B07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71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DAE42-3CFA-7B07-D062-18AA6AECB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8C003-F63A-9780-30B1-A10A34F857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60BB40-68E0-76D0-0BA6-B9DFADC15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FABBD-65FA-47F7-00DF-2E57FECF7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6A6AF-8A75-EDF2-6A02-533FC9EAD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EDC6B-EEDB-6B2E-F50E-530A05CE1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34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ACCC8-D7E7-694E-C206-4C0311BE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28730C-EB1F-94AB-616B-69D0EB918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71B94-6558-A714-3F81-688CBCB23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766309-CA36-1E74-9F48-B214F697A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DC3B53-D11B-FE41-99BD-FA4419F1DA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20287E-F0A2-60D6-ABF6-C220EB866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8BD3CD-9D41-B15F-C692-1CD32A02B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531CA0-441A-7E62-6E3A-19ACB1A4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14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70FA4-EA1E-96F7-25A1-B5068F49A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62BA38-9EC6-08AE-AB08-021F63E31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D8612F-62F8-4BB6-DEB2-B02FF8FF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95998-6957-6347-EA43-EB525AF0C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61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2A0269-0288-6EAE-0493-07FE01168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3C96EF-A4D6-24DB-11C4-4EBA38EC5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1DACA-E9E0-AD49-0AFB-F4096728E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84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06CAE-41A8-0793-31FD-4DE423E5A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EBF97-6399-2A57-08B0-2CBC63FB1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DA025E-27A0-D51B-8214-C533916946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8132B-74B0-3E68-E354-3AD9EBC7D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E22DF-DD0C-81C2-B57F-608C741DC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FC8B6-F303-06BE-7D05-4CF66FFC6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37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09E34-3B66-3498-A34F-E7259210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483B2A-BDEF-A5FE-6314-7123B626FC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06733-540E-B803-0135-764EA66F7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A61B5-1E34-CC38-8030-72A7BA410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F56A15-1D62-93D7-AC77-D07870D13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57F3F-A213-4FE8-A685-B27274178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80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0D041F-9BD3-B309-DCBF-50C9E3F13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29B4C-D681-FB5A-2DD8-9C426C9E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6CA77-A001-4449-6699-6718F91F7E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E8A093-8726-405A-8063-2AAF893ED24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AB91E-A586-D57C-1E1B-2FA4D46C31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1B579-A9E3-C70A-888B-655B01567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FC1BC6-A5A5-482B-AC96-B43C44141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66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B26DF-588A-5A6C-8E55-4D9D17A27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 of BTWH Project: December 2025 v7 and updated in Jan 2026 v8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8254B-A9D7-8399-60EB-A0156659E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did we say we would do in our project plan</a:t>
            </a:r>
          </a:p>
          <a:p>
            <a:r>
              <a:rPr lang="en-GB" dirty="0"/>
              <a:t>What did we expect as the outputs</a:t>
            </a:r>
          </a:p>
          <a:p>
            <a:r>
              <a:rPr lang="en-GB" dirty="0"/>
              <a:t>What outputs have we delivered or missed or over-achieved</a:t>
            </a:r>
          </a:p>
          <a:p>
            <a:r>
              <a:rPr lang="en-GB" dirty="0"/>
              <a:t>What have we learned</a:t>
            </a:r>
          </a:p>
          <a:p>
            <a:r>
              <a:rPr lang="en-GB" dirty="0"/>
              <a:t>New prioritised plan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6337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14">
            <a:extLst>
              <a:ext uri="{FF2B5EF4-FFF2-40B4-BE49-F238E27FC236}">
                <a16:creationId xmlns:a16="http://schemas.microsoft.com/office/drawing/2014/main" id="{0D9CD36D-2D9D-CC33-4E9D-1DD40A4CC3B2}"/>
              </a:ext>
            </a:extLst>
          </p:cNvPr>
          <p:cNvGrpSpPr/>
          <p:nvPr/>
        </p:nvGrpSpPr>
        <p:grpSpPr>
          <a:xfrm>
            <a:off x="112635" y="159023"/>
            <a:ext cx="11966728" cy="6322282"/>
            <a:chOff x="112635" y="159023"/>
            <a:chExt cx="11966728" cy="6322282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53DA3ED-0E1E-D403-20AD-B92EC98E0D6E}"/>
                </a:ext>
              </a:extLst>
            </p:cNvPr>
            <p:cNvSpPr txBox="1"/>
            <p:nvPr/>
          </p:nvSpPr>
          <p:spPr>
            <a:xfrm>
              <a:off x="1577340" y="159023"/>
              <a:ext cx="9075420" cy="369332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b="1" i="1" dirty="0">
                  <a:latin typeface="Arial-BoldItalicMT"/>
                </a:rPr>
                <a:t>WHITE HORSE : Heritage Protection &amp; Sustainability through Community Action</a:t>
              </a:r>
              <a:r>
                <a:rPr lang="en-GB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GB" b="1" i="1" dirty="0">
                <a:latin typeface="Arial-BoldItalicMT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E88B989-7955-241B-EA6B-333E54100B87}"/>
                </a:ext>
              </a:extLst>
            </p:cNvPr>
            <p:cNvSpPr txBox="1"/>
            <p:nvPr/>
          </p:nvSpPr>
          <p:spPr>
            <a:xfrm>
              <a:off x="119270" y="967408"/>
              <a:ext cx="2246244" cy="1200329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1" u="none" strike="noStrike" baseline="0" dirty="0">
                  <a:latin typeface="Arial-BoldItalicMT"/>
                </a:rPr>
                <a:t>TASK 1: TOPOGRAPHIC SURVEY AND HILL FIGURE OUTLINE</a:t>
              </a:r>
              <a:endParaRPr lang="en-GB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480C4F7-46A4-8BB7-8F9B-BF557458149B}"/>
                </a:ext>
              </a:extLst>
            </p:cNvPr>
            <p:cNvSpPr txBox="1"/>
            <p:nvPr/>
          </p:nvSpPr>
          <p:spPr>
            <a:xfrm>
              <a:off x="2557669" y="978642"/>
              <a:ext cx="2246244" cy="1477328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1" u="none" strike="noStrike" baseline="0" dirty="0">
                  <a:latin typeface="Arial-BoldItalicMT"/>
                </a:rPr>
                <a:t>TASK 2: ASSESSMENT: LAND SLIP RISK AND HILL FIGURE CONDITION</a:t>
              </a:r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86E098D-F2F9-0555-E076-CDE73A4D9FDA}"/>
                </a:ext>
              </a:extLst>
            </p:cNvPr>
            <p:cNvSpPr txBox="1"/>
            <p:nvPr/>
          </p:nvSpPr>
          <p:spPr>
            <a:xfrm>
              <a:off x="4996073" y="974034"/>
              <a:ext cx="2246244" cy="1200329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1" u="none" strike="noStrike" baseline="0" dirty="0">
                  <a:latin typeface="Arial-BoldItalicMT"/>
                </a:rPr>
                <a:t>TASK 3: HISTORIC REVIEW OF BROAD TOWN CHALK HORSE</a:t>
              </a:r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C75D5C6-7102-64A9-69A6-6FB4E590DA70}"/>
                </a:ext>
              </a:extLst>
            </p:cNvPr>
            <p:cNvSpPr txBox="1"/>
            <p:nvPr/>
          </p:nvSpPr>
          <p:spPr>
            <a:xfrm>
              <a:off x="7434472" y="976338"/>
              <a:ext cx="2246244" cy="923330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1" u="none" strike="noStrike" baseline="0" dirty="0">
                  <a:latin typeface="Arial-BoldItalicMT"/>
                </a:rPr>
                <a:t>TASK 4: PREPARE DATASETS FOR CURATION</a:t>
              </a:r>
              <a:endParaRPr lang="en-GB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75D6943-380D-FE1F-FA69-3FE585579EFF}"/>
                </a:ext>
              </a:extLst>
            </p:cNvPr>
            <p:cNvSpPr txBox="1"/>
            <p:nvPr/>
          </p:nvSpPr>
          <p:spPr>
            <a:xfrm>
              <a:off x="9833119" y="975837"/>
              <a:ext cx="2246244" cy="646331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0" u="none" strike="noStrike" baseline="0" dirty="0">
                  <a:latin typeface="Arial-BoldMT"/>
                </a:rPr>
                <a:t>TASK 5: WIDER DISSEMINATION</a:t>
              </a:r>
              <a:endParaRPr lang="en-GB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BA20BC0-4101-9780-65B5-A54605E7C47D}"/>
                </a:ext>
              </a:extLst>
            </p:cNvPr>
            <p:cNvSpPr txBox="1"/>
            <p:nvPr/>
          </p:nvSpPr>
          <p:spPr>
            <a:xfrm>
              <a:off x="384313" y="2546697"/>
              <a:ext cx="1981201" cy="830997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1.1 Topographic and earthwork survey</a:t>
              </a:r>
              <a:endParaRPr lang="en-GB" sz="16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42D44E9-E2F1-9BD9-CB7E-B2BD5A19D28C}"/>
                </a:ext>
              </a:extLst>
            </p:cNvPr>
            <p:cNvSpPr txBox="1"/>
            <p:nvPr/>
          </p:nvSpPr>
          <p:spPr>
            <a:xfrm>
              <a:off x="384313" y="3593006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1.2 Record horse outline</a:t>
              </a:r>
              <a:endParaRPr lang="en-GB" sz="16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8784BC8-1F9F-248D-EAC1-E8D4D48078F4}"/>
                </a:ext>
              </a:extLst>
            </p:cNvPr>
            <p:cNvSpPr txBox="1"/>
            <p:nvPr/>
          </p:nvSpPr>
          <p:spPr>
            <a:xfrm>
              <a:off x="384313" y="4393093"/>
              <a:ext cx="1981201" cy="830997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1.3 Photogrammetric Survey of Horse</a:t>
              </a:r>
              <a:endParaRPr lang="en-GB" sz="16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500DE68-9CDA-3D74-EB1A-27457E58AAA1}"/>
                </a:ext>
              </a:extLst>
            </p:cNvPr>
            <p:cNvSpPr txBox="1"/>
            <p:nvPr/>
          </p:nvSpPr>
          <p:spPr>
            <a:xfrm>
              <a:off x="2822712" y="2550013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2.1 </a:t>
              </a:r>
            </a:p>
            <a:p>
              <a:r>
                <a:rPr lang="en-GB" sz="1600" i="1" dirty="0">
                  <a:latin typeface="Arial-ItalicMT"/>
                </a:rPr>
                <a:t>H</a:t>
              </a:r>
              <a:r>
                <a:rPr lang="en-GB" sz="1600" b="0" i="1" u="none" strike="noStrike" baseline="0" dirty="0">
                  <a:latin typeface="Arial-ItalicMT"/>
                </a:rPr>
                <a:t>istoric land slips</a:t>
              </a:r>
              <a:endParaRPr lang="en-GB" sz="1600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E534740-E4A0-86AB-945B-C0F66AB00BF4}"/>
                </a:ext>
              </a:extLst>
            </p:cNvPr>
            <p:cNvSpPr txBox="1"/>
            <p:nvPr/>
          </p:nvSpPr>
          <p:spPr>
            <a:xfrm>
              <a:off x="2822712" y="3269396"/>
              <a:ext cx="1981201" cy="830997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2.2 Photogrammetric survey of Field</a:t>
              </a:r>
              <a:endParaRPr lang="en-GB" sz="1600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546F6A8-A63C-9AAC-FD49-CA5494073EFD}"/>
                </a:ext>
              </a:extLst>
            </p:cNvPr>
            <p:cNvSpPr txBox="1"/>
            <p:nvPr/>
          </p:nvSpPr>
          <p:spPr>
            <a:xfrm>
              <a:off x="2822712" y="4235001"/>
              <a:ext cx="1981201" cy="861774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2.3 Geological survey of slope</a:t>
              </a:r>
              <a:endParaRPr lang="en-GB" sz="16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6BF10D9-3FE1-C6A2-9272-181E55F09727}"/>
                </a:ext>
              </a:extLst>
            </p:cNvPr>
            <p:cNvSpPr txBox="1"/>
            <p:nvPr/>
          </p:nvSpPr>
          <p:spPr>
            <a:xfrm>
              <a:off x="2822711" y="5203337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2.4 Auger survey</a:t>
              </a:r>
              <a:endParaRPr lang="en-GB" sz="16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A5005CB-EE69-7ED8-F838-4C628AD4AD4A}"/>
                </a:ext>
              </a:extLst>
            </p:cNvPr>
            <p:cNvSpPr txBox="1"/>
            <p:nvPr/>
          </p:nvSpPr>
          <p:spPr>
            <a:xfrm>
              <a:off x="2822711" y="5896530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2.5 Condition survey</a:t>
              </a:r>
              <a:endParaRPr lang="en-GB" sz="16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9951E0B-1AC0-21F7-00D2-92FAB71CEE67}"/>
                </a:ext>
              </a:extLst>
            </p:cNvPr>
            <p:cNvSpPr txBox="1"/>
            <p:nvPr/>
          </p:nvSpPr>
          <p:spPr>
            <a:xfrm>
              <a:off x="5261111" y="2550013"/>
              <a:ext cx="1981201" cy="1077218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3.1 Chronological assessment of changes</a:t>
              </a:r>
              <a:endParaRPr lang="en-GB" sz="16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EE85702-DBD0-F489-EEF6-A8DB7D13E98F}"/>
                </a:ext>
              </a:extLst>
            </p:cNvPr>
            <p:cNvSpPr txBox="1"/>
            <p:nvPr/>
          </p:nvSpPr>
          <p:spPr>
            <a:xfrm>
              <a:off x="5261111" y="3819502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3.2 Record past restorations</a:t>
              </a:r>
              <a:endParaRPr lang="en-GB" sz="1600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F4AC363-10F5-A53C-5C22-C314F82B5766}"/>
                </a:ext>
              </a:extLst>
            </p:cNvPr>
            <p:cNvSpPr txBox="1"/>
            <p:nvPr/>
          </p:nvSpPr>
          <p:spPr>
            <a:xfrm>
              <a:off x="5261111" y="4596548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3.3 Oral testimony</a:t>
              </a:r>
              <a:endParaRPr lang="en-GB" sz="1600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8E5A6E4-B540-EDBD-05F9-12BAE7B6090F}"/>
                </a:ext>
              </a:extLst>
            </p:cNvPr>
            <p:cNvSpPr txBox="1"/>
            <p:nvPr/>
          </p:nvSpPr>
          <p:spPr>
            <a:xfrm>
              <a:off x="7699510" y="2550013"/>
              <a:ext cx="1981201" cy="1077218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4.1 </a:t>
              </a:r>
            </a:p>
            <a:p>
              <a:r>
                <a:rPr lang="en-GB" sz="1600" b="0" i="1" u="none" strike="noStrike" baseline="0" dirty="0">
                  <a:latin typeface="Arial-ItalicMT"/>
                </a:rPr>
                <a:t>Digital Archive: Archaeology Data Service</a:t>
              </a:r>
              <a:endParaRPr lang="en-GB" sz="16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BE88E42-B752-806D-813B-CF70B92190D2}"/>
                </a:ext>
              </a:extLst>
            </p:cNvPr>
            <p:cNvSpPr txBox="1"/>
            <p:nvPr/>
          </p:nvSpPr>
          <p:spPr>
            <a:xfrm>
              <a:off x="7699510" y="3819502"/>
              <a:ext cx="1981201" cy="1077218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4.2 Wiltshire Historic Environment Record</a:t>
              </a:r>
              <a:endParaRPr lang="en-GB" sz="16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A1811EB-9BB8-77C9-6FD9-9FD4A5729E1D}"/>
                </a:ext>
              </a:extLst>
            </p:cNvPr>
            <p:cNvSpPr txBox="1"/>
            <p:nvPr/>
          </p:nvSpPr>
          <p:spPr>
            <a:xfrm>
              <a:off x="7699509" y="5105257"/>
              <a:ext cx="1981201" cy="1077218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4.3 Wiltshire &amp; Swindon History Centre Oral record</a:t>
              </a:r>
              <a:endParaRPr lang="en-GB" sz="16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0418005-5E8A-FFC7-402C-852CE9ABA146}"/>
                </a:ext>
              </a:extLst>
            </p:cNvPr>
            <p:cNvSpPr txBox="1"/>
            <p:nvPr/>
          </p:nvSpPr>
          <p:spPr>
            <a:xfrm>
              <a:off x="10098162" y="2550800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5.1 </a:t>
              </a:r>
            </a:p>
            <a:p>
              <a:r>
                <a:rPr lang="en-GB" sz="1600" i="1" dirty="0">
                  <a:latin typeface="Arial-ItalicMT"/>
                </a:rPr>
                <a:t>Pop-Up Exhibit</a:t>
              </a:r>
              <a:endParaRPr lang="en-GB" sz="1600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4276B0E-586F-E5D9-3827-133D49A8F41E}"/>
                </a:ext>
              </a:extLst>
            </p:cNvPr>
            <p:cNvSpPr txBox="1"/>
            <p:nvPr/>
          </p:nvSpPr>
          <p:spPr>
            <a:xfrm>
              <a:off x="10098162" y="3270183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5.2 </a:t>
              </a:r>
            </a:p>
            <a:p>
              <a:r>
                <a:rPr lang="en-GB" sz="1600" i="1" dirty="0">
                  <a:latin typeface="Arial-ItalicMT"/>
                </a:rPr>
                <a:t>On-site Info Panel</a:t>
              </a:r>
              <a:endParaRPr lang="en-GB" sz="1600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F413702-C25D-5B24-6A82-2AD5CB1176D0}"/>
                </a:ext>
              </a:extLst>
            </p:cNvPr>
            <p:cNvSpPr txBox="1"/>
            <p:nvPr/>
          </p:nvSpPr>
          <p:spPr>
            <a:xfrm>
              <a:off x="10098160" y="4019328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2.3 Pathway signage</a:t>
              </a:r>
              <a:endParaRPr lang="en-GB" sz="1600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3A7C05E-D979-1667-CD04-F31A0E4300B9}"/>
                </a:ext>
              </a:extLst>
            </p:cNvPr>
            <p:cNvSpPr txBox="1"/>
            <p:nvPr/>
          </p:nvSpPr>
          <p:spPr>
            <a:xfrm>
              <a:off x="10098160" y="4768473"/>
              <a:ext cx="1981201" cy="830997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5.4 </a:t>
              </a:r>
            </a:p>
            <a:p>
              <a:r>
                <a:rPr lang="en-GB" sz="1600" i="1" dirty="0">
                  <a:latin typeface="Arial-ItalicMT"/>
                </a:rPr>
                <a:t>BT news, FB and website updates</a:t>
              </a:r>
              <a:endParaRPr lang="en-GB" sz="16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2F400AF-7301-FBB2-23DF-CF50421F87CF}"/>
                </a:ext>
              </a:extLst>
            </p:cNvPr>
            <p:cNvSpPr txBox="1"/>
            <p:nvPr/>
          </p:nvSpPr>
          <p:spPr>
            <a:xfrm>
              <a:off x="10098160" y="5769776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5.5 </a:t>
              </a:r>
            </a:p>
            <a:p>
              <a:r>
                <a:rPr lang="en-GB" sz="1600" b="0" i="1" u="none" strike="noStrike" baseline="0" dirty="0">
                  <a:latin typeface="Arial-ItalicMT"/>
                </a:rPr>
                <a:t>Expert talk &amp; article</a:t>
              </a:r>
              <a:endParaRPr lang="en-GB" sz="1600" dirty="0"/>
            </a:p>
          </p:txBody>
        </p:sp>
        <p:cxnSp>
          <p:nvCxnSpPr>
            <p:cNvPr id="46" name="Connector: Elbow 45">
              <a:extLst>
                <a:ext uri="{FF2B5EF4-FFF2-40B4-BE49-F238E27FC236}">
                  <a16:creationId xmlns:a16="http://schemas.microsoft.com/office/drawing/2014/main" id="{09F537DB-DE2B-200A-8007-C9A56DF229BC}"/>
                </a:ext>
              </a:extLst>
            </p:cNvPr>
            <p:cNvCxnSpPr>
              <a:cxnSpLocks/>
              <a:stCxn id="2" idx="2"/>
              <a:endCxn id="3" idx="0"/>
            </p:cNvCxnSpPr>
            <p:nvPr/>
          </p:nvCxnSpPr>
          <p:spPr>
            <a:xfrm rot="5400000">
              <a:off x="3459195" y="-1688448"/>
              <a:ext cx="439053" cy="4872658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or: Elbow 47">
              <a:extLst>
                <a:ext uri="{FF2B5EF4-FFF2-40B4-BE49-F238E27FC236}">
                  <a16:creationId xmlns:a16="http://schemas.microsoft.com/office/drawing/2014/main" id="{5DA2D382-020C-099C-26C2-9170486A3B65}"/>
                </a:ext>
              </a:extLst>
            </p:cNvPr>
            <p:cNvCxnSpPr>
              <a:endCxn id="8" idx="1"/>
            </p:cNvCxnSpPr>
            <p:nvPr/>
          </p:nvCxnSpPr>
          <p:spPr>
            <a:xfrm rot="16200000" flipH="1">
              <a:off x="-160462" y="2417421"/>
              <a:ext cx="824506" cy="265043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or: Elbow 49">
              <a:extLst>
                <a:ext uri="{FF2B5EF4-FFF2-40B4-BE49-F238E27FC236}">
                  <a16:creationId xmlns:a16="http://schemas.microsoft.com/office/drawing/2014/main" id="{24B85E8A-AEBF-BBE3-7D9B-4EA69320CA89}"/>
                </a:ext>
              </a:extLst>
            </p:cNvPr>
            <p:cNvCxnSpPr>
              <a:endCxn id="9" idx="1"/>
            </p:cNvCxnSpPr>
            <p:nvPr/>
          </p:nvCxnSpPr>
          <p:spPr>
            <a:xfrm rot="16200000" flipH="1">
              <a:off x="-617865" y="2883215"/>
              <a:ext cx="1732681" cy="271676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or: Elbow 51">
              <a:extLst>
                <a:ext uri="{FF2B5EF4-FFF2-40B4-BE49-F238E27FC236}">
                  <a16:creationId xmlns:a16="http://schemas.microsoft.com/office/drawing/2014/main" id="{6D52CB77-9907-938C-6192-0FCF234EA9F6}"/>
                </a:ext>
              </a:extLst>
            </p:cNvPr>
            <p:cNvCxnSpPr>
              <a:endCxn id="10" idx="1"/>
            </p:cNvCxnSpPr>
            <p:nvPr/>
          </p:nvCxnSpPr>
          <p:spPr>
            <a:xfrm rot="16200000" flipH="1">
              <a:off x="-1079466" y="3344813"/>
              <a:ext cx="2655880" cy="271677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AB8B44F1-FDA1-4B3D-F4F3-CC625559A4E2}"/>
                </a:ext>
              </a:extLst>
            </p:cNvPr>
            <p:cNvCxnSpPr>
              <a:cxnSpLocks/>
              <a:stCxn id="2" idx="2"/>
              <a:endCxn id="4" idx="0"/>
            </p:cNvCxnSpPr>
            <p:nvPr/>
          </p:nvCxnSpPr>
          <p:spPr>
            <a:xfrm rot="5400000">
              <a:off x="4672778" y="-463631"/>
              <a:ext cx="450287" cy="24342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or: Elbow 55">
              <a:extLst>
                <a:ext uri="{FF2B5EF4-FFF2-40B4-BE49-F238E27FC236}">
                  <a16:creationId xmlns:a16="http://schemas.microsoft.com/office/drawing/2014/main" id="{F681866C-0CFD-7327-F17D-1EA0E64E855C}"/>
                </a:ext>
              </a:extLst>
            </p:cNvPr>
            <p:cNvCxnSpPr>
              <a:endCxn id="11" idx="1"/>
            </p:cNvCxnSpPr>
            <p:nvPr/>
          </p:nvCxnSpPr>
          <p:spPr>
            <a:xfrm rot="16200000" flipH="1">
              <a:off x="2489787" y="2509476"/>
              <a:ext cx="400806" cy="265043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or: Elbow 57">
              <a:extLst>
                <a:ext uri="{FF2B5EF4-FFF2-40B4-BE49-F238E27FC236}">
                  <a16:creationId xmlns:a16="http://schemas.microsoft.com/office/drawing/2014/main" id="{9C25E881-1233-8EA6-B454-CD3E09BCD155}"/>
                </a:ext>
              </a:extLst>
            </p:cNvPr>
            <p:cNvCxnSpPr>
              <a:endCxn id="12" idx="1"/>
            </p:cNvCxnSpPr>
            <p:nvPr/>
          </p:nvCxnSpPr>
          <p:spPr>
            <a:xfrm rot="16200000" flipH="1">
              <a:off x="2072133" y="2934315"/>
              <a:ext cx="1236113" cy="265045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nector: Elbow 59">
              <a:extLst>
                <a:ext uri="{FF2B5EF4-FFF2-40B4-BE49-F238E27FC236}">
                  <a16:creationId xmlns:a16="http://schemas.microsoft.com/office/drawing/2014/main" id="{EF28A5D0-1EE5-ECEC-CD69-9C84D8B6CE1A}"/>
                </a:ext>
              </a:extLst>
            </p:cNvPr>
            <p:cNvCxnSpPr>
              <a:endCxn id="14" idx="1"/>
            </p:cNvCxnSpPr>
            <p:nvPr/>
          </p:nvCxnSpPr>
          <p:spPr>
            <a:xfrm rot="16200000" flipH="1">
              <a:off x="1600171" y="3443346"/>
              <a:ext cx="2180037" cy="265046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or: Elbow 61">
              <a:extLst>
                <a:ext uri="{FF2B5EF4-FFF2-40B4-BE49-F238E27FC236}">
                  <a16:creationId xmlns:a16="http://schemas.microsoft.com/office/drawing/2014/main" id="{C6D96D35-E6EA-6D5C-8609-01F632ABB3A0}"/>
                </a:ext>
              </a:extLst>
            </p:cNvPr>
            <p:cNvCxnSpPr>
              <a:endCxn id="15" idx="1"/>
            </p:cNvCxnSpPr>
            <p:nvPr/>
          </p:nvCxnSpPr>
          <p:spPr>
            <a:xfrm rot="16200000" flipH="1">
              <a:off x="1192439" y="3865452"/>
              <a:ext cx="2995499" cy="265046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or: Elbow 65">
              <a:extLst>
                <a:ext uri="{FF2B5EF4-FFF2-40B4-BE49-F238E27FC236}">
                  <a16:creationId xmlns:a16="http://schemas.microsoft.com/office/drawing/2014/main" id="{8CEF70A9-F421-7604-91EC-1D3D00945A7B}"/>
                </a:ext>
              </a:extLst>
            </p:cNvPr>
            <p:cNvCxnSpPr>
              <a:endCxn id="16" idx="1"/>
            </p:cNvCxnSpPr>
            <p:nvPr/>
          </p:nvCxnSpPr>
          <p:spPr>
            <a:xfrm rot="16200000" flipH="1">
              <a:off x="816526" y="4182733"/>
              <a:ext cx="3747324" cy="265046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1CEB8D5B-E896-52EC-A39A-92B771474A75}"/>
                </a:ext>
              </a:extLst>
            </p:cNvPr>
            <p:cNvCxnSpPr>
              <a:cxnSpLocks/>
              <a:stCxn id="2" idx="2"/>
              <a:endCxn id="5" idx="0"/>
            </p:cNvCxnSpPr>
            <p:nvPr/>
          </p:nvCxnSpPr>
          <p:spPr>
            <a:xfrm rot="16200000" flipH="1">
              <a:off x="5894283" y="749121"/>
              <a:ext cx="445679" cy="4145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or: Elbow 69">
              <a:extLst>
                <a:ext uri="{FF2B5EF4-FFF2-40B4-BE49-F238E27FC236}">
                  <a16:creationId xmlns:a16="http://schemas.microsoft.com/office/drawing/2014/main" id="{BE038032-7B65-AD00-CE7C-BE205775A578}"/>
                </a:ext>
              </a:extLst>
            </p:cNvPr>
            <p:cNvCxnSpPr>
              <a:endCxn id="17" idx="1"/>
            </p:cNvCxnSpPr>
            <p:nvPr/>
          </p:nvCxnSpPr>
          <p:spPr>
            <a:xfrm rot="16200000" flipH="1">
              <a:off x="4668150" y="2495660"/>
              <a:ext cx="920885" cy="265038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or: Elbow 71">
              <a:extLst>
                <a:ext uri="{FF2B5EF4-FFF2-40B4-BE49-F238E27FC236}">
                  <a16:creationId xmlns:a16="http://schemas.microsoft.com/office/drawing/2014/main" id="{463C7C8D-6A5D-259C-2F8E-01ADF644B5AD}"/>
                </a:ext>
              </a:extLst>
            </p:cNvPr>
            <p:cNvCxnSpPr>
              <a:endCxn id="18" idx="1"/>
            </p:cNvCxnSpPr>
            <p:nvPr/>
          </p:nvCxnSpPr>
          <p:spPr>
            <a:xfrm rot="16200000" flipH="1">
              <a:off x="4156510" y="3007289"/>
              <a:ext cx="1944154" cy="265048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or: Elbow 73">
              <a:extLst>
                <a:ext uri="{FF2B5EF4-FFF2-40B4-BE49-F238E27FC236}">
                  <a16:creationId xmlns:a16="http://schemas.microsoft.com/office/drawing/2014/main" id="{AFE8462A-F367-82C2-8B93-D48551838390}"/>
                </a:ext>
              </a:extLst>
            </p:cNvPr>
            <p:cNvCxnSpPr>
              <a:endCxn id="19" idx="1"/>
            </p:cNvCxnSpPr>
            <p:nvPr/>
          </p:nvCxnSpPr>
          <p:spPr>
            <a:xfrm rot="16200000" flipH="1">
              <a:off x="3767986" y="3395811"/>
              <a:ext cx="2721200" cy="265049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ctor: Elbow 75">
              <a:extLst>
                <a:ext uri="{FF2B5EF4-FFF2-40B4-BE49-F238E27FC236}">
                  <a16:creationId xmlns:a16="http://schemas.microsoft.com/office/drawing/2014/main" id="{A7E47BC9-8C4A-F243-7F5D-EFD690FC248D}"/>
                </a:ext>
              </a:extLst>
            </p:cNvPr>
            <p:cNvCxnSpPr>
              <a:cxnSpLocks/>
              <a:stCxn id="2" idx="2"/>
              <a:endCxn id="6" idx="0"/>
            </p:cNvCxnSpPr>
            <p:nvPr/>
          </p:nvCxnSpPr>
          <p:spPr>
            <a:xfrm rot="16200000" flipH="1">
              <a:off x="7112331" y="-468926"/>
              <a:ext cx="447983" cy="2442544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ctor: Elbow 77">
              <a:extLst>
                <a:ext uri="{FF2B5EF4-FFF2-40B4-BE49-F238E27FC236}">
                  <a16:creationId xmlns:a16="http://schemas.microsoft.com/office/drawing/2014/main" id="{F278FC3E-1CB0-B440-8B3C-0CAC49B7EABC}"/>
                </a:ext>
              </a:extLst>
            </p:cNvPr>
            <p:cNvCxnSpPr>
              <a:cxnSpLocks/>
              <a:stCxn id="2" idx="2"/>
              <a:endCxn id="7" idx="0"/>
            </p:cNvCxnSpPr>
            <p:nvPr/>
          </p:nvCxnSpPr>
          <p:spPr>
            <a:xfrm rot="16200000" flipH="1">
              <a:off x="8311904" y="-1668500"/>
              <a:ext cx="447482" cy="4841191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or: Elbow 79">
              <a:extLst>
                <a:ext uri="{FF2B5EF4-FFF2-40B4-BE49-F238E27FC236}">
                  <a16:creationId xmlns:a16="http://schemas.microsoft.com/office/drawing/2014/main" id="{84C7CCF4-F365-7A00-B150-66BB17345DDC}"/>
                </a:ext>
              </a:extLst>
            </p:cNvPr>
            <p:cNvCxnSpPr>
              <a:endCxn id="20" idx="1"/>
            </p:cNvCxnSpPr>
            <p:nvPr/>
          </p:nvCxnSpPr>
          <p:spPr>
            <a:xfrm rot="16200000" flipH="1">
              <a:off x="6964878" y="2353989"/>
              <a:ext cx="1204227" cy="265038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ctor: Elbow 81">
              <a:extLst>
                <a:ext uri="{FF2B5EF4-FFF2-40B4-BE49-F238E27FC236}">
                  <a16:creationId xmlns:a16="http://schemas.microsoft.com/office/drawing/2014/main" id="{8BBAA111-0069-E769-9AA6-65D6A2D09C80}"/>
                </a:ext>
              </a:extLst>
            </p:cNvPr>
            <p:cNvCxnSpPr>
              <a:endCxn id="21" idx="1"/>
            </p:cNvCxnSpPr>
            <p:nvPr/>
          </p:nvCxnSpPr>
          <p:spPr>
            <a:xfrm rot="16200000" flipH="1">
              <a:off x="6329875" y="2988476"/>
              <a:ext cx="2474218" cy="265051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ctor: Elbow 83">
              <a:extLst>
                <a:ext uri="{FF2B5EF4-FFF2-40B4-BE49-F238E27FC236}">
                  <a16:creationId xmlns:a16="http://schemas.microsoft.com/office/drawing/2014/main" id="{794782FB-982E-926F-DDE7-2F230B56B590}"/>
                </a:ext>
              </a:extLst>
            </p:cNvPr>
            <p:cNvCxnSpPr>
              <a:endCxn id="22" idx="1"/>
            </p:cNvCxnSpPr>
            <p:nvPr/>
          </p:nvCxnSpPr>
          <p:spPr>
            <a:xfrm rot="16200000" flipH="1">
              <a:off x="5686744" y="3631100"/>
              <a:ext cx="3760475" cy="265056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ctor: Elbow 85">
              <a:extLst>
                <a:ext uri="{FF2B5EF4-FFF2-40B4-BE49-F238E27FC236}">
                  <a16:creationId xmlns:a16="http://schemas.microsoft.com/office/drawing/2014/main" id="{D717916C-C87A-82A7-8162-1DAF18D31BBC}"/>
                </a:ext>
              </a:extLst>
            </p:cNvPr>
            <p:cNvCxnSpPr>
              <a:endCxn id="23" idx="1"/>
            </p:cNvCxnSpPr>
            <p:nvPr/>
          </p:nvCxnSpPr>
          <p:spPr>
            <a:xfrm rot="16200000" flipH="1">
              <a:off x="9355130" y="2100156"/>
              <a:ext cx="1221020" cy="265043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nector: Elbow 87">
              <a:extLst>
                <a:ext uri="{FF2B5EF4-FFF2-40B4-BE49-F238E27FC236}">
                  <a16:creationId xmlns:a16="http://schemas.microsoft.com/office/drawing/2014/main" id="{82F2CF99-2B4F-3A65-9D03-D5C7F413ED66}"/>
                </a:ext>
              </a:extLst>
            </p:cNvPr>
            <p:cNvCxnSpPr>
              <a:endCxn id="24" idx="1"/>
            </p:cNvCxnSpPr>
            <p:nvPr/>
          </p:nvCxnSpPr>
          <p:spPr>
            <a:xfrm rot="16200000" flipH="1">
              <a:off x="8984216" y="2448624"/>
              <a:ext cx="1962843" cy="265049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nector: Elbow 89">
              <a:extLst>
                <a:ext uri="{FF2B5EF4-FFF2-40B4-BE49-F238E27FC236}">
                  <a16:creationId xmlns:a16="http://schemas.microsoft.com/office/drawing/2014/main" id="{79072844-D6C7-252C-657A-B03AB631E11D}"/>
                </a:ext>
              </a:extLst>
            </p:cNvPr>
            <p:cNvCxnSpPr>
              <a:endCxn id="25" idx="1"/>
            </p:cNvCxnSpPr>
            <p:nvPr/>
          </p:nvCxnSpPr>
          <p:spPr>
            <a:xfrm rot="16200000" flipH="1">
              <a:off x="8608854" y="2822410"/>
              <a:ext cx="2713560" cy="265052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or: Elbow 91">
              <a:extLst>
                <a:ext uri="{FF2B5EF4-FFF2-40B4-BE49-F238E27FC236}">
                  <a16:creationId xmlns:a16="http://schemas.microsoft.com/office/drawing/2014/main" id="{DE9199AF-A819-6071-E540-75EB8FF58F5E}"/>
                </a:ext>
              </a:extLst>
            </p:cNvPr>
            <p:cNvCxnSpPr>
              <a:endCxn id="26" idx="1"/>
            </p:cNvCxnSpPr>
            <p:nvPr/>
          </p:nvCxnSpPr>
          <p:spPr>
            <a:xfrm rot="16200000" flipH="1">
              <a:off x="8172723" y="3258535"/>
              <a:ext cx="3585816" cy="265057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or: Elbow 93">
              <a:extLst>
                <a:ext uri="{FF2B5EF4-FFF2-40B4-BE49-F238E27FC236}">
                  <a16:creationId xmlns:a16="http://schemas.microsoft.com/office/drawing/2014/main" id="{AECC20AC-AA7A-7540-1765-143C3E1C2106}"/>
                </a:ext>
              </a:extLst>
            </p:cNvPr>
            <p:cNvCxnSpPr>
              <a:endCxn id="27" idx="1"/>
            </p:cNvCxnSpPr>
            <p:nvPr/>
          </p:nvCxnSpPr>
          <p:spPr>
            <a:xfrm rot="16200000" flipH="1">
              <a:off x="7733623" y="3697627"/>
              <a:ext cx="4464010" cy="265064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88B3EF6D-63CF-C80E-BB97-97013539005F}"/>
              </a:ext>
            </a:extLst>
          </p:cNvPr>
          <p:cNvSpPr txBox="1"/>
          <p:nvPr/>
        </p:nvSpPr>
        <p:spPr>
          <a:xfrm>
            <a:off x="171281" y="5596916"/>
            <a:ext cx="18771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Note: We only intended to do Tasks 1,2 &amp; 3 in 2025</a:t>
            </a:r>
          </a:p>
        </p:txBody>
      </p:sp>
    </p:spTree>
    <p:extLst>
      <p:ext uri="{BB962C8B-B14F-4D97-AF65-F5344CB8AC3E}">
        <p14:creationId xmlns:p14="http://schemas.microsoft.com/office/powerpoint/2010/main" val="320979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F3630-072A-A31C-8C33-A1B89F42E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14">
            <a:extLst>
              <a:ext uri="{FF2B5EF4-FFF2-40B4-BE49-F238E27FC236}">
                <a16:creationId xmlns:a16="http://schemas.microsoft.com/office/drawing/2014/main" id="{CF6FA0F6-3177-682F-565B-FDC04B3E9EC6}"/>
              </a:ext>
            </a:extLst>
          </p:cNvPr>
          <p:cNvGrpSpPr/>
          <p:nvPr/>
        </p:nvGrpSpPr>
        <p:grpSpPr>
          <a:xfrm>
            <a:off x="119270" y="159023"/>
            <a:ext cx="11960093" cy="6409674"/>
            <a:chOff x="119270" y="159023"/>
            <a:chExt cx="11960093" cy="640967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74C40FA-90FE-FB7D-7160-F33643AC7B59}"/>
                </a:ext>
              </a:extLst>
            </p:cNvPr>
            <p:cNvSpPr txBox="1"/>
            <p:nvPr/>
          </p:nvSpPr>
          <p:spPr>
            <a:xfrm>
              <a:off x="1577340" y="159023"/>
              <a:ext cx="9075420" cy="369332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b="1" i="1" dirty="0">
                  <a:latin typeface="Arial-BoldItalicMT"/>
                </a:rPr>
                <a:t>WHITE HORSE : Heritage Protection &amp; Sustainability through Community Action</a:t>
              </a:r>
              <a:r>
                <a:rPr lang="en-GB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GB" b="1" i="1" dirty="0">
                <a:latin typeface="Arial-BoldItalicMT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DCF67B6-A07D-1E50-1C2B-BF965D9DCDFF}"/>
                </a:ext>
              </a:extLst>
            </p:cNvPr>
            <p:cNvSpPr txBox="1"/>
            <p:nvPr/>
          </p:nvSpPr>
          <p:spPr>
            <a:xfrm>
              <a:off x="119270" y="967408"/>
              <a:ext cx="2246244" cy="1200329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1" u="none" strike="noStrike" baseline="0" dirty="0">
                  <a:latin typeface="Arial-BoldItalicMT"/>
                </a:rPr>
                <a:t>TASK 1: TOPOGRAPHIC SURVEY AND HILL FIGURE OUTLINE</a:t>
              </a:r>
              <a:endParaRPr lang="en-GB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4BB638B-A8DE-7C66-AC44-7598833E4BB4}"/>
                </a:ext>
              </a:extLst>
            </p:cNvPr>
            <p:cNvSpPr txBox="1"/>
            <p:nvPr/>
          </p:nvSpPr>
          <p:spPr>
            <a:xfrm>
              <a:off x="2557669" y="978642"/>
              <a:ext cx="2246244" cy="1477328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1" u="none" strike="noStrike" baseline="0" dirty="0">
                  <a:latin typeface="Arial-BoldItalicMT"/>
                </a:rPr>
                <a:t>TASK 2: ASSESSMENT: LAND SLIP RISK AND HILL FIGURE CONDITION</a:t>
              </a:r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F150EF3-4E9D-C39E-1893-B76F67195003}"/>
                </a:ext>
              </a:extLst>
            </p:cNvPr>
            <p:cNvSpPr txBox="1"/>
            <p:nvPr/>
          </p:nvSpPr>
          <p:spPr>
            <a:xfrm>
              <a:off x="4996073" y="974034"/>
              <a:ext cx="2246244" cy="1200329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1" u="none" strike="noStrike" baseline="0" dirty="0">
                  <a:latin typeface="Arial-BoldItalicMT"/>
                </a:rPr>
                <a:t>TASK 3: HISTORIC REVIEW OF BROAD TOWN CHALK HORSE</a:t>
              </a:r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5018797-BD35-45F3-3591-2CF0F4678654}"/>
                </a:ext>
              </a:extLst>
            </p:cNvPr>
            <p:cNvSpPr txBox="1"/>
            <p:nvPr/>
          </p:nvSpPr>
          <p:spPr>
            <a:xfrm>
              <a:off x="8001000" y="976338"/>
              <a:ext cx="1679716" cy="1477328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1" u="none" strike="noStrike" baseline="0" dirty="0">
                  <a:latin typeface="Arial-BoldItalicMT"/>
                </a:rPr>
                <a:t>TASK 4: PREPARE DATASETS FOR CURATION</a:t>
              </a:r>
              <a:endParaRPr lang="en-GB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03C18FD-70A5-BEE4-2D8C-57E1B1B38833}"/>
                </a:ext>
              </a:extLst>
            </p:cNvPr>
            <p:cNvSpPr txBox="1"/>
            <p:nvPr/>
          </p:nvSpPr>
          <p:spPr>
            <a:xfrm>
              <a:off x="9833119" y="975837"/>
              <a:ext cx="2246244" cy="646331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800" b="1" i="0" u="none" strike="noStrike" baseline="0" dirty="0">
                  <a:latin typeface="Arial-BoldMT"/>
                </a:rPr>
                <a:t>TASK 5: WIDER DISSEMINATION</a:t>
              </a:r>
              <a:endParaRPr lang="en-GB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BC8E425-9358-6616-24B9-98F965BE7BBE}"/>
                </a:ext>
              </a:extLst>
            </p:cNvPr>
            <p:cNvSpPr txBox="1"/>
            <p:nvPr/>
          </p:nvSpPr>
          <p:spPr>
            <a:xfrm>
              <a:off x="384313" y="2546697"/>
              <a:ext cx="1981201" cy="738664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Output 1.1 </a:t>
              </a:r>
              <a:r>
                <a:rPr lang="en-GB" sz="1400" dirty="0"/>
                <a:t>Broad Town White Horse: Site Survey Results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20F1D78-6B79-7687-FC0B-F84A90E700F8}"/>
                </a:ext>
              </a:extLst>
            </p:cNvPr>
            <p:cNvSpPr txBox="1"/>
            <p:nvPr/>
          </p:nvSpPr>
          <p:spPr>
            <a:xfrm>
              <a:off x="2822712" y="2557633"/>
              <a:ext cx="1981201" cy="1169551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Output 2.1 </a:t>
              </a:r>
              <a:r>
                <a:rPr lang="en-GB" sz="1400" dirty="0"/>
                <a:t>Historic Assessment of Scarp and Landslips Local to the Broad Town White Horse: Report</a:t>
              </a:r>
              <a:endParaRPr lang="en-GB" sz="1200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1D02B10-CA0A-4CA4-3C7B-7C1CE8CD890C}"/>
                </a:ext>
              </a:extLst>
            </p:cNvPr>
            <p:cNvSpPr txBox="1"/>
            <p:nvPr/>
          </p:nvSpPr>
          <p:spPr>
            <a:xfrm>
              <a:off x="2822712" y="3846381"/>
              <a:ext cx="1981201" cy="738664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Output 2.2 </a:t>
              </a:r>
              <a:r>
                <a:rPr lang="en-GB" sz="1400" dirty="0"/>
                <a:t>Broad Town White Horse: Report: A Geotech Perspective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E37F41-3D24-6E0A-82B4-FF9349E05AAE}"/>
                </a:ext>
              </a:extLst>
            </p:cNvPr>
            <p:cNvSpPr txBox="1"/>
            <p:nvPr/>
          </p:nvSpPr>
          <p:spPr>
            <a:xfrm>
              <a:off x="2822711" y="4730897"/>
              <a:ext cx="1981201" cy="738664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Output 2.3 </a:t>
              </a:r>
              <a:r>
                <a:rPr lang="en-GB" sz="1400" dirty="0"/>
                <a:t>Broad Town White Horse: Auger Survey Results</a:t>
              </a:r>
              <a:endParaRPr lang="en-GB" sz="12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33A4E20-4148-99F1-7E8A-675E5DE34721}"/>
                </a:ext>
              </a:extLst>
            </p:cNvPr>
            <p:cNvSpPr txBox="1"/>
            <p:nvPr/>
          </p:nvSpPr>
          <p:spPr>
            <a:xfrm>
              <a:off x="2822711" y="5614590"/>
              <a:ext cx="1981201" cy="954107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Output 2.4 </a:t>
              </a:r>
              <a:r>
                <a:rPr lang="en-GB" sz="1400" dirty="0"/>
                <a:t>Broad Town White Horse: Condition Survey Results and Recommendations</a:t>
              </a:r>
              <a:endParaRPr lang="en-GB" sz="12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46A980F-E9AF-C749-E0F8-BE678A7B1DE3}"/>
                </a:ext>
              </a:extLst>
            </p:cNvPr>
            <p:cNvSpPr txBox="1"/>
            <p:nvPr/>
          </p:nvSpPr>
          <p:spPr>
            <a:xfrm>
              <a:off x="5261110" y="2268073"/>
              <a:ext cx="2419849" cy="138499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Output 3.1 BTWH: </a:t>
              </a:r>
              <a:r>
                <a:rPr lang="en-GB" sz="1400" dirty="0"/>
                <a:t>Chronological Assessment of Design Anomalies and Changes to the Hill-figure’s Outline, late 19C to the Present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248968B-78D1-B03B-96D9-F2CEB9B135E7}"/>
                </a:ext>
              </a:extLst>
            </p:cNvPr>
            <p:cNvSpPr txBox="1"/>
            <p:nvPr/>
          </p:nvSpPr>
          <p:spPr>
            <a:xfrm>
              <a:off x="5261111" y="3743302"/>
              <a:ext cx="2419848" cy="1169551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Output 3.2 </a:t>
              </a:r>
              <a:r>
                <a:rPr lang="en-GB" sz="1400" dirty="0"/>
                <a:t>BTWH: Community Engagement and Methods Employed in Restoring the Hill-figure, 20C to Present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4812253-C3F8-7505-B411-B1D4A2983BDC}"/>
                </a:ext>
              </a:extLst>
            </p:cNvPr>
            <p:cNvSpPr txBox="1"/>
            <p:nvPr/>
          </p:nvSpPr>
          <p:spPr>
            <a:xfrm>
              <a:off x="5261111" y="4995141"/>
              <a:ext cx="2419827" cy="954107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dirty="0"/>
                <a:t>Output 3.3 </a:t>
              </a:r>
              <a:r>
                <a:rPr lang="en-GB" sz="1400" dirty="0"/>
                <a:t>BTWH: Digital Recordings of Community Memories Relating to the Hill-figure &amp; Maintenance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E5F9B3B-3766-A11A-E42D-E9E8B056F0A8}"/>
                </a:ext>
              </a:extLst>
            </p:cNvPr>
            <p:cNvSpPr txBox="1"/>
            <p:nvPr/>
          </p:nvSpPr>
          <p:spPr>
            <a:xfrm>
              <a:off x="8000995" y="2550013"/>
              <a:ext cx="1679716" cy="138499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0" u="none" strike="noStrike" baseline="0" dirty="0">
                  <a:latin typeface="Arial-ItalicMT"/>
                </a:rPr>
                <a:t>Deposit digital </a:t>
              </a:r>
              <a:r>
                <a:rPr lang="en-GB" sz="1400" dirty="0"/>
                <a:t>Project reports, publications and datasets </a:t>
              </a:r>
              <a:r>
                <a:rPr lang="en-GB" sz="1400" b="0" u="none" strike="noStrike" baseline="0" dirty="0">
                  <a:latin typeface="Arial-ItalicMT"/>
                </a:rPr>
                <a:t>with: </a:t>
              </a:r>
              <a:r>
                <a:rPr lang="en-GB" sz="1400" b="0" i="1" u="none" strike="noStrike" baseline="0" dirty="0">
                  <a:latin typeface="Arial-ItalicMT"/>
                </a:rPr>
                <a:t>Archaeology Data Service</a:t>
              </a:r>
              <a:endParaRPr lang="en-GB" sz="14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A2F1368-E009-C11B-B3CE-5C1FF1D7A23C}"/>
                </a:ext>
              </a:extLst>
            </p:cNvPr>
            <p:cNvSpPr txBox="1"/>
            <p:nvPr/>
          </p:nvSpPr>
          <p:spPr>
            <a:xfrm>
              <a:off x="8000995" y="4044932"/>
              <a:ext cx="1679716" cy="1169551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0" u="none" strike="noStrike" baseline="0" dirty="0">
                  <a:latin typeface="Arial-ItalicMT"/>
                </a:rPr>
                <a:t>Deposit selected Reports with: </a:t>
              </a:r>
              <a:r>
                <a:rPr lang="en-GB" sz="1400" b="0" i="1" u="none" strike="noStrike" baseline="0" dirty="0">
                  <a:latin typeface="Arial-ItalicMT"/>
                </a:rPr>
                <a:t>Wiltshire Historic Environment Record</a:t>
              </a:r>
              <a:endParaRPr lang="en-GB" sz="14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0E3D404-6F3D-6BB7-5BA0-2746DBE44252}"/>
                </a:ext>
              </a:extLst>
            </p:cNvPr>
            <p:cNvSpPr txBox="1"/>
            <p:nvPr/>
          </p:nvSpPr>
          <p:spPr>
            <a:xfrm>
              <a:off x="8000994" y="5335212"/>
              <a:ext cx="1679717" cy="954107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0" u="none" strike="noStrike" baseline="0" dirty="0">
                  <a:latin typeface="Arial-ItalicMT"/>
                </a:rPr>
                <a:t>Archive Audio files with: </a:t>
              </a:r>
              <a:r>
                <a:rPr lang="en-GB" sz="1400" b="0" i="1" u="none" strike="noStrike" baseline="0" dirty="0">
                  <a:latin typeface="Arial-ItalicMT"/>
                </a:rPr>
                <a:t>Wiltshire &amp; Swindon History Centre</a:t>
              </a:r>
              <a:endParaRPr lang="en-GB" sz="14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DFC413D-6839-354C-F121-361605558112}"/>
                </a:ext>
              </a:extLst>
            </p:cNvPr>
            <p:cNvSpPr txBox="1"/>
            <p:nvPr/>
          </p:nvSpPr>
          <p:spPr>
            <a:xfrm>
              <a:off x="10098162" y="2550800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5.1 </a:t>
              </a:r>
            </a:p>
            <a:p>
              <a:r>
                <a:rPr lang="en-GB" sz="1600" i="1" dirty="0">
                  <a:latin typeface="Arial-ItalicMT"/>
                </a:rPr>
                <a:t>Pop-Up Exhibit</a:t>
              </a:r>
              <a:endParaRPr lang="en-GB" sz="1600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779EAAB-EC53-5244-DD9C-EEB0A6A735B0}"/>
                </a:ext>
              </a:extLst>
            </p:cNvPr>
            <p:cNvSpPr txBox="1"/>
            <p:nvPr/>
          </p:nvSpPr>
          <p:spPr>
            <a:xfrm>
              <a:off x="10098162" y="3270183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5.2 </a:t>
              </a:r>
            </a:p>
            <a:p>
              <a:r>
                <a:rPr lang="en-GB" sz="1600" i="1" dirty="0">
                  <a:latin typeface="Arial-ItalicMT"/>
                </a:rPr>
                <a:t>On-site Info Panel</a:t>
              </a:r>
              <a:endParaRPr lang="en-GB" sz="1600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239D6D0-6583-2870-AC72-35F3BA2CBFA6}"/>
                </a:ext>
              </a:extLst>
            </p:cNvPr>
            <p:cNvSpPr txBox="1"/>
            <p:nvPr/>
          </p:nvSpPr>
          <p:spPr>
            <a:xfrm>
              <a:off x="10098160" y="4019328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2.3 Pathway signage</a:t>
              </a:r>
              <a:endParaRPr lang="en-GB" sz="1600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EFE2F73-7A44-972A-97B4-35CA80A4E34A}"/>
                </a:ext>
              </a:extLst>
            </p:cNvPr>
            <p:cNvSpPr txBox="1"/>
            <p:nvPr/>
          </p:nvSpPr>
          <p:spPr>
            <a:xfrm>
              <a:off x="10098160" y="4768473"/>
              <a:ext cx="1981201" cy="830997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5.4 </a:t>
              </a:r>
            </a:p>
            <a:p>
              <a:r>
                <a:rPr lang="en-GB" sz="1600" i="1" dirty="0">
                  <a:latin typeface="Arial-ItalicMT"/>
                </a:rPr>
                <a:t>BT news, FB and website updates</a:t>
              </a:r>
              <a:endParaRPr lang="en-GB" sz="16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95A86C8-F6C1-D16D-6353-DC576C8C3BA9}"/>
                </a:ext>
              </a:extLst>
            </p:cNvPr>
            <p:cNvSpPr txBox="1"/>
            <p:nvPr/>
          </p:nvSpPr>
          <p:spPr>
            <a:xfrm>
              <a:off x="10098160" y="5769776"/>
              <a:ext cx="1981201" cy="584775"/>
            </a:xfrm>
            <a:prstGeom prst="rect">
              <a:avLst/>
            </a:prstGeom>
            <a:noFill/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b="0" i="1" u="none" strike="noStrike" baseline="0" dirty="0">
                  <a:latin typeface="Arial-ItalicMT"/>
                </a:rPr>
                <a:t>Activity 5.5 </a:t>
              </a:r>
            </a:p>
            <a:p>
              <a:r>
                <a:rPr lang="en-GB" sz="1600" b="0" i="1" u="none" strike="noStrike" baseline="0" dirty="0">
                  <a:latin typeface="Arial-ItalicMT"/>
                </a:rPr>
                <a:t>Expert talk &amp; article</a:t>
              </a:r>
              <a:endParaRPr lang="en-GB" sz="1600" dirty="0"/>
            </a:p>
          </p:txBody>
        </p:sp>
        <p:cxnSp>
          <p:nvCxnSpPr>
            <p:cNvPr id="46" name="Connector: Elbow 45">
              <a:extLst>
                <a:ext uri="{FF2B5EF4-FFF2-40B4-BE49-F238E27FC236}">
                  <a16:creationId xmlns:a16="http://schemas.microsoft.com/office/drawing/2014/main" id="{2B3CA47F-4FFB-80BC-6A97-4189877D8876}"/>
                </a:ext>
              </a:extLst>
            </p:cNvPr>
            <p:cNvCxnSpPr>
              <a:cxnSpLocks/>
              <a:stCxn id="2" idx="2"/>
              <a:endCxn id="3" idx="0"/>
            </p:cNvCxnSpPr>
            <p:nvPr/>
          </p:nvCxnSpPr>
          <p:spPr>
            <a:xfrm rot="5400000">
              <a:off x="3459195" y="-1688448"/>
              <a:ext cx="439053" cy="4872658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or: Elbow 47">
              <a:extLst>
                <a:ext uri="{FF2B5EF4-FFF2-40B4-BE49-F238E27FC236}">
                  <a16:creationId xmlns:a16="http://schemas.microsoft.com/office/drawing/2014/main" id="{30C60B91-DEA5-9791-927F-DB6CF047E048}"/>
                </a:ext>
              </a:extLst>
            </p:cNvPr>
            <p:cNvCxnSpPr>
              <a:cxnSpLocks/>
              <a:endCxn id="8" idx="1"/>
            </p:cNvCxnSpPr>
            <p:nvPr/>
          </p:nvCxnSpPr>
          <p:spPr>
            <a:xfrm rot="16200000" flipH="1">
              <a:off x="-137379" y="2394336"/>
              <a:ext cx="778341" cy="265044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or: Elbow 53">
              <a:extLst>
                <a:ext uri="{FF2B5EF4-FFF2-40B4-BE49-F238E27FC236}">
                  <a16:creationId xmlns:a16="http://schemas.microsoft.com/office/drawing/2014/main" id="{2F600D9A-4D61-DD59-5976-357D47FE5AA9}"/>
                </a:ext>
              </a:extLst>
            </p:cNvPr>
            <p:cNvCxnSpPr>
              <a:cxnSpLocks/>
              <a:stCxn id="2" idx="2"/>
              <a:endCxn id="4" idx="0"/>
            </p:cNvCxnSpPr>
            <p:nvPr/>
          </p:nvCxnSpPr>
          <p:spPr>
            <a:xfrm rot="5400000">
              <a:off x="4672778" y="-463631"/>
              <a:ext cx="450287" cy="24342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or: Elbow 55">
              <a:extLst>
                <a:ext uri="{FF2B5EF4-FFF2-40B4-BE49-F238E27FC236}">
                  <a16:creationId xmlns:a16="http://schemas.microsoft.com/office/drawing/2014/main" id="{AC12AE4F-3836-FC09-8AD3-F8A8775236C2}"/>
                </a:ext>
              </a:extLst>
            </p:cNvPr>
            <p:cNvCxnSpPr>
              <a:cxnSpLocks/>
              <a:endCxn id="11" idx="1"/>
            </p:cNvCxnSpPr>
            <p:nvPr/>
          </p:nvCxnSpPr>
          <p:spPr>
            <a:xfrm rot="16200000" flipH="1">
              <a:off x="2343588" y="2663285"/>
              <a:ext cx="693204" cy="265044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nector: Elbow 59">
              <a:extLst>
                <a:ext uri="{FF2B5EF4-FFF2-40B4-BE49-F238E27FC236}">
                  <a16:creationId xmlns:a16="http://schemas.microsoft.com/office/drawing/2014/main" id="{DDB85C04-9C3E-0DA0-8457-ABEC4AFBF770}"/>
                </a:ext>
              </a:extLst>
            </p:cNvPr>
            <p:cNvCxnSpPr>
              <a:cxnSpLocks/>
              <a:endCxn id="14" idx="1"/>
            </p:cNvCxnSpPr>
            <p:nvPr/>
          </p:nvCxnSpPr>
          <p:spPr>
            <a:xfrm rot="16200000" flipH="1">
              <a:off x="1630947" y="3023948"/>
              <a:ext cx="2118484" cy="265046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or: Elbow 61">
              <a:extLst>
                <a:ext uri="{FF2B5EF4-FFF2-40B4-BE49-F238E27FC236}">
                  <a16:creationId xmlns:a16="http://schemas.microsoft.com/office/drawing/2014/main" id="{063FAD66-1D87-B6F1-431B-73BC5F175340}"/>
                </a:ext>
              </a:extLst>
            </p:cNvPr>
            <p:cNvCxnSpPr>
              <a:cxnSpLocks/>
              <a:endCxn id="15" idx="1"/>
            </p:cNvCxnSpPr>
            <p:nvPr/>
          </p:nvCxnSpPr>
          <p:spPr>
            <a:xfrm rot="16200000" flipH="1">
              <a:off x="1153963" y="3431481"/>
              <a:ext cx="3072450" cy="265046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or: Elbow 65">
              <a:extLst>
                <a:ext uri="{FF2B5EF4-FFF2-40B4-BE49-F238E27FC236}">
                  <a16:creationId xmlns:a16="http://schemas.microsoft.com/office/drawing/2014/main" id="{59F97E8D-BF57-071D-9EF0-81DE3D54CCF4}"/>
                </a:ext>
              </a:extLst>
            </p:cNvPr>
            <p:cNvCxnSpPr>
              <a:cxnSpLocks/>
              <a:endCxn id="16" idx="1"/>
            </p:cNvCxnSpPr>
            <p:nvPr/>
          </p:nvCxnSpPr>
          <p:spPr>
            <a:xfrm rot="16200000" flipH="1">
              <a:off x="724187" y="3993120"/>
              <a:ext cx="3932002" cy="265046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46791BFA-F1FF-3C36-BA57-D30F99849EB0}"/>
                </a:ext>
              </a:extLst>
            </p:cNvPr>
            <p:cNvCxnSpPr>
              <a:cxnSpLocks/>
              <a:stCxn id="2" idx="2"/>
              <a:endCxn id="5" idx="0"/>
            </p:cNvCxnSpPr>
            <p:nvPr/>
          </p:nvCxnSpPr>
          <p:spPr>
            <a:xfrm rot="16200000" flipH="1">
              <a:off x="5894283" y="749121"/>
              <a:ext cx="445679" cy="4145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or: Elbow 69">
              <a:extLst>
                <a:ext uri="{FF2B5EF4-FFF2-40B4-BE49-F238E27FC236}">
                  <a16:creationId xmlns:a16="http://schemas.microsoft.com/office/drawing/2014/main" id="{5F051852-47DC-AA92-3F72-C68F887967B2}"/>
                </a:ext>
              </a:extLst>
            </p:cNvPr>
            <p:cNvCxnSpPr>
              <a:cxnSpLocks/>
              <a:endCxn id="17" idx="1"/>
            </p:cNvCxnSpPr>
            <p:nvPr/>
          </p:nvCxnSpPr>
          <p:spPr>
            <a:xfrm rot="16200000" flipH="1">
              <a:off x="4591198" y="2290659"/>
              <a:ext cx="1074786" cy="265038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or: Elbow 71">
              <a:extLst>
                <a:ext uri="{FF2B5EF4-FFF2-40B4-BE49-F238E27FC236}">
                  <a16:creationId xmlns:a16="http://schemas.microsoft.com/office/drawing/2014/main" id="{0EE459BB-6DFE-206D-E16F-A41B4427D3B9}"/>
                </a:ext>
              </a:extLst>
            </p:cNvPr>
            <p:cNvCxnSpPr>
              <a:cxnSpLocks/>
              <a:endCxn id="18" idx="1"/>
            </p:cNvCxnSpPr>
            <p:nvPr/>
          </p:nvCxnSpPr>
          <p:spPr>
            <a:xfrm rot="16200000" flipH="1">
              <a:off x="4010315" y="3077282"/>
              <a:ext cx="2236544" cy="265048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or: Elbow 73">
              <a:extLst>
                <a:ext uri="{FF2B5EF4-FFF2-40B4-BE49-F238E27FC236}">
                  <a16:creationId xmlns:a16="http://schemas.microsoft.com/office/drawing/2014/main" id="{26D77E2A-DD0B-0092-01E6-62476EC1CE55}"/>
                </a:ext>
              </a:extLst>
            </p:cNvPr>
            <p:cNvCxnSpPr>
              <a:cxnSpLocks/>
              <a:endCxn id="19" idx="1"/>
            </p:cNvCxnSpPr>
            <p:nvPr/>
          </p:nvCxnSpPr>
          <p:spPr>
            <a:xfrm rot="16200000" flipH="1">
              <a:off x="3675650" y="3886734"/>
              <a:ext cx="2905872" cy="265050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ctor: Elbow 75">
              <a:extLst>
                <a:ext uri="{FF2B5EF4-FFF2-40B4-BE49-F238E27FC236}">
                  <a16:creationId xmlns:a16="http://schemas.microsoft.com/office/drawing/2014/main" id="{B4A938C1-A551-265A-EF1F-591F52E511F8}"/>
                </a:ext>
              </a:extLst>
            </p:cNvPr>
            <p:cNvCxnSpPr>
              <a:cxnSpLocks/>
              <a:stCxn id="2" idx="2"/>
              <a:endCxn id="6" idx="0"/>
            </p:cNvCxnSpPr>
            <p:nvPr/>
          </p:nvCxnSpPr>
          <p:spPr>
            <a:xfrm rot="16200000" flipH="1">
              <a:off x="7253963" y="-610558"/>
              <a:ext cx="447983" cy="2725808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ctor: Elbow 77">
              <a:extLst>
                <a:ext uri="{FF2B5EF4-FFF2-40B4-BE49-F238E27FC236}">
                  <a16:creationId xmlns:a16="http://schemas.microsoft.com/office/drawing/2014/main" id="{3DFE0357-CCE4-B203-2B9C-1E0C47C63EA5}"/>
                </a:ext>
              </a:extLst>
            </p:cNvPr>
            <p:cNvCxnSpPr>
              <a:cxnSpLocks/>
              <a:stCxn id="2" idx="2"/>
              <a:endCxn id="7" idx="0"/>
            </p:cNvCxnSpPr>
            <p:nvPr/>
          </p:nvCxnSpPr>
          <p:spPr>
            <a:xfrm rot="16200000" flipH="1">
              <a:off x="8311904" y="-1668500"/>
              <a:ext cx="447482" cy="4841191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or: Elbow 79">
              <a:extLst>
                <a:ext uri="{FF2B5EF4-FFF2-40B4-BE49-F238E27FC236}">
                  <a16:creationId xmlns:a16="http://schemas.microsoft.com/office/drawing/2014/main" id="{47D34375-7618-9ABE-5677-E5669353EE7F}"/>
                </a:ext>
              </a:extLst>
            </p:cNvPr>
            <p:cNvCxnSpPr>
              <a:cxnSpLocks/>
              <a:stCxn id="6" idx="1"/>
              <a:endCxn id="20" idx="1"/>
            </p:cNvCxnSpPr>
            <p:nvPr/>
          </p:nvCxnSpPr>
          <p:spPr>
            <a:xfrm rot="10800000" flipV="1">
              <a:off x="8000996" y="1715001"/>
              <a:ext cx="5" cy="1527509"/>
            </a:xfrm>
            <a:prstGeom prst="bentConnector3">
              <a:avLst>
                <a:gd name="adj1" fmla="val 457210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ctor: Elbow 81">
              <a:extLst>
                <a:ext uri="{FF2B5EF4-FFF2-40B4-BE49-F238E27FC236}">
                  <a16:creationId xmlns:a16="http://schemas.microsoft.com/office/drawing/2014/main" id="{CC83847B-03A5-C212-A170-2F1102EF77B8}"/>
                </a:ext>
              </a:extLst>
            </p:cNvPr>
            <p:cNvCxnSpPr>
              <a:cxnSpLocks/>
              <a:stCxn id="6" idx="1"/>
              <a:endCxn id="21" idx="1"/>
            </p:cNvCxnSpPr>
            <p:nvPr/>
          </p:nvCxnSpPr>
          <p:spPr>
            <a:xfrm rot="10800000" flipV="1">
              <a:off x="8000996" y="1715002"/>
              <a:ext cx="5" cy="2914706"/>
            </a:xfrm>
            <a:prstGeom prst="bentConnector3">
              <a:avLst>
                <a:gd name="adj1" fmla="val 457210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ctor: Elbow 83">
              <a:extLst>
                <a:ext uri="{FF2B5EF4-FFF2-40B4-BE49-F238E27FC236}">
                  <a16:creationId xmlns:a16="http://schemas.microsoft.com/office/drawing/2014/main" id="{59194BF9-3E65-4C50-EC86-A41F961DF31C}"/>
                </a:ext>
              </a:extLst>
            </p:cNvPr>
            <p:cNvCxnSpPr>
              <a:cxnSpLocks/>
              <a:stCxn id="6" idx="1"/>
              <a:endCxn id="22" idx="1"/>
            </p:cNvCxnSpPr>
            <p:nvPr/>
          </p:nvCxnSpPr>
          <p:spPr>
            <a:xfrm rot="10800000" flipV="1">
              <a:off x="8000994" y="1715002"/>
              <a:ext cx="6" cy="4097264"/>
            </a:xfrm>
            <a:prstGeom prst="bentConnector3">
              <a:avLst>
                <a:gd name="adj1" fmla="val 381010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ctor: Elbow 85">
              <a:extLst>
                <a:ext uri="{FF2B5EF4-FFF2-40B4-BE49-F238E27FC236}">
                  <a16:creationId xmlns:a16="http://schemas.microsoft.com/office/drawing/2014/main" id="{8555FC31-68F0-212D-6096-9C410E46C306}"/>
                </a:ext>
              </a:extLst>
            </p:cNvPr>
            <p:cNvCxnSpPr>
              <a:cxnSpLocks/>
              <a:endCxn id="23" idx="1"/>
            </p:cNvCxnSpPr>
            <p:nvPr/>
          </p:nvCxnSpPr>
          <p:spPr>
            <a:xfrm rot="16200000" flipH="1">
              <a:off x="9355130" y="2100156"/>
              <a:ext cx="1221020" cy="265043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nector: Elbow 87">
              <a:extLst>
                <a:ext uri="{FF2B5EF4-FFF2-40B4-BE49-F238E27FC236}">
                  <a16:creationId xmlns:a16="http://schemas.microsoft.com/office/drawing/2014/main" id="{F06F2251-6782-3CE7-4854-F1D064AE95D0}"/>
                </a:ext>
              </a:extLst>
            </p:cNvPr>
            <p:cNvCxnSpPr>
              <a:cxnSpLocks/>
              <a:endCxn id="24" idx="1"/>
            </p:cNvCxnSpPr>
            <p:nvPr/>
          </p:nvCxnSpPr>
          <p:spPr>
            <a:xfrm rot="16200000" flipH="1">
              <a:off x="8984216" y="2448624"/>
              <a:ext cx="1962843" cy="265049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nector: Elbow 89">
              <a:extLst>
                <a:ext uri="{FF2B5EF4-FFF2-40B4-BE49-F238E27FC236}">
                  <a16:creationId xmlns:a16="http://schemas.microsoft.com/office/drawing/2014/main" id="{C9A71BF7-3709-4F54-B908-00B8B3048403}"/>
                </a:ext>
              </a:extLst>
            </p:cNvPr>
            <p:cNvCxnSpPr>
              <a:cxnSpLocks/>
              <a:endCxn id="25" idx="1"/>
            </p:cNvCxnSpPr>
            <p:nvPr/>
          </p:nvCxnSpPr>
          <p:spPr>
            <a:xfrm rot="16200000" flipH="1">
              <a:off x="8608854" y="2822410"/>
              <a:ext cx="2713560" cy="265052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or: Elbow 91">
              <a:extLst>
                <a:ext uri="{FF2B5EF4-FFF2-40B4-BE49-F238E27FC236}">
                  <a16:creationId xmlns:a16="http://schemas.microsoft.com/office/drawing/2014/main" id="{D12F3B48-2350-1A17-53B1-A8D3C7509F5A}"/>
                </a:ext>
              </a:extLst>
            </p:cNvPr>
            <p:cNvCxnSpPr>
              <a:cxnSpLocks/>
              <a:endCxn id="26" idx="1"/>
            </p:cNvCxnSpPr>
            <p:nvPr/>
          </p:nvCxnSpPr>
          <p:spPr>
            <a:xfrm rot="16200000" flipH="1">
              <a:off x="8172723" y="3258535"/>
              <a:ext cx="3585816" cy="265057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or: Elbow 93">
              <a:extLst>
                <a:ext uri="{FF2B5EF4-FFF2-40B4-BE49-F238E27FC236}">
                  <a16:creationId xmlns:a16="http://schemas.microsoft.com/office/drawing/2014/main" id="{85D4E749-CCD7-3FFF-0491-6B8F7DDB6BD8}"/>
                </a:ext>
              </a:extLst>
            </p:cNvPr>
            <p:cNvCxnSpPr>
              <a:cxnSpLocks/>
              <a:endCxn id="27" idx="1"/>
            </p:cNvCxnSpPr>
            <p:nvPr/>
          </p:nvCxnSpPr>
          <p:spPr>
            <a:xfrm rot="16200000" flipH="1">
              <a:off x="7733623" y="3697627"/>
              <a:ext cx="4464010" cy="265064"/>
            </a:xfrm>
            <a:prstGeom prst="bentConnector2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A77C2EEA-0980-FAE1-D59B-9017FFBA99D8}"/>
              </a:ext>
            </a:extLst>
          </p:cNvPr>
          <p:cNvSpPr txBox="1"/>
          <p:nvPr/>
        </p:nvSpPr>
        <p:spPr>
          <a:xfrm>
            <a:off x="762000" y="3546384"/>
            <a:ext cx="1603513" cy="307777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Report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A7E09AE-CF85-9A7E-259B-ADDB3A4BF60B}"/>
              </a:ext>
            </a:extLst>
          </p:cNvPr>
          <p:cNvSpPr txBox="1"/>
          <p:nvPr/>
        </p:nvSpPr>
        <p:spPr>
          <a:xfrm>
            <a:off x="761999" y="4065723"/>
            <a:ext cx="1603513" cy="307777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Graphics files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2912D2C-33F4-9BC0-FB88-B2E1B54DEAA7}"/>
              </a:ext>
            </a:extLst>
          </p:cNvPr>
          <p:cNvSpPr txBox="1"/>
          <p:nvPr/>
        </p:nvSpPr>
        <p:spPr>
          <a:xfrm>
            <a:off x="761998" y="4604103"/>
            <a:ext cx="1603513" cy="523220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GPS dataset for archive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B39A196-50AE-012D-F957-0451705A3208}"/>
              </a:ext>
            </a:extLst>
          </p:cNvPr>
          <p:cNvSpPr txBox="1"/>
          <p:nvPr/>
        </p:nvSpPr>
        <p:spPr>
          <a:xfrm>
            <a:off x="5261110" y="6036817"/>
            <a:ext cx="2419827" cy="523220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Output 3.4 BTWH: </a:t>
            </a:r>
            <a:r>
              <a:rPr lang="en-GB" sz="1400" dirty="0"/>
              <a:t>Selected Transcripts of Oral Testimony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16B1264A-6CB5-B152-F423-819C787EE008}"/>
              </a:ext>
            </a:extLst>
          </p:cNvPr>
          <p:cNvCxnSpPr>
            <a:cxnSpLocks/>
            <a:endCxn id="33" idx="1"/>
          </p:cNvCxnSpPr>
          <p:nvPr/>
        </p:nvCxnSpPr>
        <p:spPr>
          <a:xfrm rot="16200000" flipH="1">
            <a:off x="3066552" y="4103869"/>
            <a:ext cx="4124066" cy="265049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5553F34B-367F-2635-F28C-DB5B3A5901D0}"/>
              </a:ext>
            </a:extLst>
          </p:cNvPr>
          <p:cNvCxnSpPr>
            <a:cxnSpLocks/>
            <a:endCxn id="30" idx="1"/>
          </p:cNvCxnSpPr>
          <p:nvPr/>
        </p:nvCxnSpPr>
        <p:spPr>
          <a:xfrm rot="16200000" flipH="1">
            <a:off x="378827" y="3317099"/>
            <a:ext cx="388657" cy="377689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ctor: Elbow 88">
            <a:extLst>
              <a:ext uri="{FF2B5EF4-FFF2-40B4-BE49-F238E27FC236}">
                <a16:creationId xmlns:a16="http://schemas.microsoft.com/office/drawing/2014/main" id="{582654F0-9302-6216-5A88-68F46CB87A31}"/>
              </a:ext>
            </a:extLst>
          </p:cNvPr>
          <p:cNvCxnSpPr>
            <a:cxnSpLocks/>
            <a:endCxn id="31" idx="1"/>
          </p:cNvCxnSpPr>
          <p:nvPr/>
        </p:nvCxnSpPr>
        <p:spPr>
          <a:xfrm rot="16200000" flipH="1">
            <a:off x="177849" y="3635462"/>
            <a:ext cx="790612" cy="37768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A90CE7C8-7331-8630-D3E5-F88D470BC4CE}"/>
              </a:ext>
            </a:extLst>
          </p:cNvPr>
          <p:cNvCxnSpPr>
            <a:cxnSpLocks/>
            <a:endCxn id="32" idx="1"/>
          </p:cNvCxnSpPr>
          <p:nvPr/>
        </p:nvCxnSpPr>
        <p:spPr>
          <a:xfrm rot="16200000" flipH="1">
            <a:off x="-217022" y="3886693"/>
            <a:ext cx="1580352" cy="377687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928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662D9-C3A6-94A4-A348-E9CCD0C4E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805B6F-7CCC-80E7-50AC-84AB6BE05BA1}"/>
              </a:ext>
            </a:extLst>
          </p:cNvPr>
          <p:cNvSpPr txBox="1"/>
          <p:nvPr/>
        </p:nvSpPr>
        <p:spPr>
          <a:xfrm>
            <a:off x="1574023" y="144377"/>
            <a:ext cx="9075420" cy="369332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 dirty="0">
                <a:latin typeface="Arial-BoldItalicMT"/>
              </a:rPr>
              <a:t>WHITE HORSE : Heritage Protection &amp; Sustainability through Community Action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b="1" i="1" dirty="0">
              <a:latin typeface="Arial-BoldItalicM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9F868F-C1F7-A8B3-10D8-562B9F000CB6}"/>
              </a:ext>
            </a:extLst>
          </p:cNvPr>
          <p:cNvSpPr txBox="1"/>
          <p:nvPr/>
        </p:nvSpPr>
        <p:spPr>
          <a:xfrm>
            <a:off x="115953" y="952762"/>
            <a:ext cx="2246244" cy="1200329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i="1" u="none" strike="noStrike" baseline="0" dirty="0">
                <a:latin typeface="Arial-BoldItalicMT"/>
              </a:rPr>
              <a:t>TASK 1: TOPOGRAPHIC SURVEY AND HILL FIGURE OUTLINE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74C358-F204-6CE9-32E5-5CBAED0C7CAB}"/>
              </a:ext>
            </a:extLst>
          </p:cNvPr>
          <p:cNvSpPr txBox="1"/>
          <p:nvPr/>
        </p:nvSpPr>
        <p:spPr>
          <a:xfrm>
            <a:off x="2554352" y="963996"/>
            <a:ext cx="2246244" cy="1477328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i="1" u="none" strike="noStrike" baseline="0" dirty="0">
                <a:latin typeface="Arial-BoldItalicMT"/>
              </a:rPr>
              <a:t>TASK 2: ASSESSMENT: LAND SLIP RISK AND HILL FIGURE CONDITION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6B366E-D5B5-D28C-8315-A537034AB5CE}"/>
              </a:ext>
            </a:extLst>
          </p:cNvPr>
          <p:cNvSpPr txBox="1"/>
          <p:nvPr/>
        </p:nvSpPr>
        <p:spPr>
          <a:xfrm>
            <a:off x="4992756" y="959388"/>
            <a:ext cx="2246244" cy="1200329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i="1" u="none" strike="noStrike" baseline="0" dirty="0">
                <a:latin typeface="Arial-BoldItalicMT"/>
              </a:rPr>
              <a:t>TASK 3: HISTORIC REVIEW OF BROAD TOWN CHALK HORSE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AF77A6-E2C0-4709-C24E-6F1BF2CE6773}"/>
              </a:ext>
            </a:extLst>
          </p:cNvPr>
          <p:cNvSpPr txBox="1"/>
          <p:nvPr/>
        </p:nvSpPr>
        <p:spPr>
          <a:xfrm>
            <a:off x="8119602" y="961692"/>
            <a:ext cx="1824491" cy="1200329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i="1" u="none" strike="noStrike" baseline="0" dirty="0">
                <a:latin typeface="Arial-BoldItalicMT"/>
              </a:rPr>
              <a:t>TASK 4: DATASETS FOR CURATION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50E4A7-CADB-DA43-67CE-6A8BF9572307}"/>
              </a:ext>
            </a:extLst>
          </p:cNvPr>
          <p:cNvSpPr txBox="1"/>
          <p:nvPr/>
        </p:nvSpPr>
        <p:spPr>
          <a:xfrm>
            <a:off x="10062702" y="961191"/>
            <a:ext cx="2013343" cy="646331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i="0" u="none" strike="noStrike" baseline="0" dirty="0">
                <a:latin typeface="Arial-BoldMT"/>
              </a:rPr>
              <a:t>TASK 5: WIDER DISSEMINATION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A0BDD0-29E9-1738-9331-B0453C935EAF}"/>
              </a:ext>
            </a:extLst>
          </p:cNvPr>
          <p:cNvSpPr txBox="1"/>
          <p:nvPr/>
        </p:nvSpPr>
        <p:spPr>
          <a:xfrm>
            <a:off x="380996" y="2532051"/>
            <a:ext cx="1981201" cy="738664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Output 1.1 </a:t>
            </a:r>
            <a:r>
              <a:rPr lang="en-GB" sz="1400" dirty="0"/>
              <a:t>Broad Town White Horse: Site Survey Results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E111E4-199A-31A6-0BCF-8153EBA75213}"/>
              </a:ext>
            </a:extLst>
          </p:cNvPr>
          <p:cNvSpPr txBox="1"/>
          <p:nvPr/>
        </p:nvSpPr>
        <p:spPr>
          <a:xfrm>
            <a:off x="2819395" y="2542987"/>
            <a:ext cx="1981201" cy="954107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Output 2.1 &amp; 2.2 </a:t>
            </a:r>
            <a:r>
              <a:rPr lang="en-GB" sz="1400" dirty="0"/>
              <a:t>Report: Landslips on or near Broad Town Escarpment</a:t>
            </a:r>
            <a:endParaRPr lang="en-GB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2DB9CF-9334-E474-F80C-BCDFAF193784}"/>
              </a:ext>
            </a:extLst>
          </p:cNvPr>
          <p:cNvSpPr txBox="1"/>
          <p:nvPr/>
        </p:nvSpPr>
        <p:spPr>
          <a:xfrm>
            <a:off x="2819394" y="3596111"/>
            <a:ext cx="1981201" cy="738664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Output 2.3 </a:t>
            </a:r>
            <a:r>
              <a:rPr lang="en-GB" sz="1400" dirty="0"/>
              <a:t>Broad Town White Horse: Auger Survey Results</a:t>
            </a:r>
            <a:endParaRPr lang="en-GB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D03950-E5BB-A16C-853F-47F2DFB2FADB}"/>
              </a:ext>
            </a:extLst>
          </p:cNvPr>
          <p:cNvSpPr txBox="1"/>
          <p:nvPr/>
        </p:nvSpPr>
        <p:spPr>
          <a:xfrm>
            <a:off x="2819394" y="4434084"/>
            <a:ext cx="1981201" cy="954107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Output 2.4 </a:t>
            </a:r>
            <a:r>
              <a:rPr lang="en-GB" sz="1400" dirty="0"/>
              <a:t>Broad Town White Horse: Condition Survey Results and Recommendations</a:t>
            </a:r>
            <a:endParaRPr lang="en-GB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BD6872-9B18-7874-75A1-39C34DA82B6F}"/>
              </a:ext>
            </a:extLst>
          </p:cNvPr>
          <p:cNvSpPr txBox="1"/>
          <p:nvPr/>
        </p:nvSpPr>
        <p:spPr>
          <a:xfrm>
            <a:off x="5257793" y="2253427"/>
            <a:ext cx="2674627" cy="52322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Output 3.1 </a:t>
            </a:r>
            <a:r>
              <a:rPr lang="en-GB" sz="1400" dirty="0"/>
              <a:t>BTWH: Chronological Assessment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90D171-57C4-704E-D66F-6C5DC125C268}"/>
              </a:ext>
            </a:extLst>
          </p:cNvPr>
          <p:cNvSpPr txBox="1"/>
          <p:nvPr/>
        </p:nvSpPr>
        <p:spPr>
          <a:xfrm>
            <a:off x="5257794" y="2867596"/>
            <a:ext cx="2674626" cy="52322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Output 3.2 </a:t>
            </a:r>
            <a:r>
              <a:rPr lang="en-GB" sz="1400" dirty="0"/>
              <a:t>Report Maintenance Events: An Overview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83EFCD-68A0-81A4-6334-814D46BDB872}"/>
              </a:ext>
            </a:extLst>
          </p:cNvPr>
          <p:cNvSpPr txBox="1"/>
          <p:nvPr/>
        </p:nvSpPr>
        <p:spPr>
          <a:xfrm>
            <a:off x="5268730" y="3876417"/>
            <a:ext cx="2642486" cy="954107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Output 3.3 </a:t>
            </a:r>
            <a:r>
              <a:rPr lang="en-GB" sz="1400" dirty="0"/>
              <a:t>BTWH: Digital Recordings of Community Memories Relating to the Hill-figure &amp; Maintenance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018FD2-6C8C-ABAA-DE37-F70A220FE20D}"/>
              </a:ext>
            </a:extLst>
          </p:cNvPr>
          <p:cNvSpPr txBox="1"/>
          <p:nvPr/>
        </p:nvSpPr>
        <p:spPr>
          <a:xfrm>
            <a:off x="8264378" y="2344867"/>
            <a:ext cx="1679716" cy="1384995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0" u="none" strike="noStrike" baseline="0" dirty="0">
                <a:latin typeface="Arial-ItalicMT"/>
              </a:rPr>
              <a:t>Deposit digital </a:t>
            </a:r>
            <a:r>
              <a:rPr lang="en-GB" sz="1400" dirty="0"/>
              <a:t>Project reports, publications and datasets </a:t>
            </a:r>
            <a:r>
              <a:rPr lang="en-GB" sz="1400" b="0" u="none" strike="noStrike" baseline="0" dirty="0">
                <a:latin typeface="Arial-ItalicMT"/>
              </a:rPr>
              <a:t>with: </a:t>
            </a:r>
            <a:r>
              <a:rPr lang="en-GB" sz="1400" b="0" i="1" u="none" strike="noStrike" baseline="0" dirty="0">
                <a:latin typeface="Arial-ItalicMT"/>
              </a:rPr>
              <a:t>Archaeology Data Service</a:t>
            </a:r>
            <a:endParaRPr lang="en-GB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F8F4CB-646E-5BD7-264C-ECEDAA706402}"/>
              </a:ext>
            </a:extLst>
          </p:cNvPr>
          <p:cNvSpPr txBox="1"/>
          <p:nvPr/>
        </p:nvSpPr>
        <p:spPr>
          <a:xfrm>
            <a:off x="8264378" y="3931226"/>
            <a:ext cx="1679716" cy="1169551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0" u="none" strike="noStrike" baseline="0" dirty="0">
                <a:latin typeface="Arial-ItalicMT"/>
              </a:rPr>
              <a:t>Deposit selected Reports with: </a:t>
            </a:r>
            <a:r>
              <a:rPr lang="en-GB" sz="1400" b="0" i="1" u="none" strike="noStrike" baseline="0" dirty="0">
                <a:latin typeface="Arial-ItalicMT"/>
              </a:rPr>
              <a:t>Wiltshire Historic Environment Record</a:t>
            </a:r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9C6DD3-4B8F-9C54-2205-198E470D0AA6}"/>
              </a:ext>
            </a:extLst>
          </p:cNvPr>
          <p:cNvSpPr txBox="1"/>
          <p:nvPr/>
        </p:nvSpPr>
        <p:spPr>
          <a:xfrm>
            <a:off x="8264377" y="5320566"/>
            <a:ext cx="1679717" cy="954107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0" u="none" strike="noStrike" baseline="0" dirty="0">
                <a:latin typeface="Arial-ItalicMT"/>
              </a:rPr>
              <a:t>Archive Audio files with: </a:t>
            </a:r>
            <a:r>
              <a:rPr lang="en-GB" sz="1400" b="0" i="1" u="none" strike="noStrike" baseline="0" dirty="0">
                <a:latin typeface="Arial-ItalicMT"/>
              </a:rPr>
              <a:t>Wiltshire &amp; Swindon History Centre</a:t>
            </a:r>
            <a:endParaRPr lang="en-GB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EA8E017-207E-8B54-493D-7677531F12F1}"/>
              </a:ext>
            </a:extLst>
          </p:cNvPr>
          <p:cNvSpPr txBox="1"/>
          <p:nvPr/>
        </p:nvSpPr>
        <p:spPr>
          <a:xfrm>
            <a:off x="10300265" y="2373884"/>
            <a:ext cx="1775781" cy="584775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0" i="1" u="none" strike="noStrike" baseline="0" dirty="0">
                <a:latin typeface="Arial-ItalicMT"/>
              </a:rPr>
              <a:t>Activity 5.1 </a:t>
            </a:r>
          </a:p>
          <a:p>
            <a:r>
              <a:rPr lang="en-GB" sz="1600" i="1" dirty="0">
                <a:latin typeface="Arial-ItalicMT"/>
              </a:rPr>
              <a:t>Pop-Up Exhibit</a:t>
            </a:r>
            <a:endParaRPr lang="en-GB" sz="1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3946EE-6B57-879B-7DC8-EEB47446A43A}"/>
              </a:ext>
            </a:extLst>
          </p:cNvPr>
          <p:cNvSpPr txBox="1"/>
          <p:nvPr/>
        </p:nvSpPr>
        <p:spPr>
          <a:xfrm>
            <a:off x="10300263" y="3100229"/>
            <a:ext cx="1775781" cy="830997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0" i="1" u="none" strike="noStrike" baseline="0" dirty="0">
                <a:latin typeface="Arial-ItalicMT"/>
              </a:rPr>
              <a:t>Activity 5.2 </a:t>
            </a:r>
          </a:p>
          <a:p>
            <a:r>
              <a:rPr lang="en-GB" sz="1600" i="1" dirty="0">
                <a:latin typeface="Arial-ItalicMT"/>
              </a:rPr>
              <a:t>On-site Info Panel</a:t>
            </a:r>
            <a:endParaRPr lang="en-GB" sz="16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205143-990E-F641-74AD-BFFD2E078949}"/>
              </a:ext>
            </a:extLst>
          </p:cNvPr>
          <p:cNvSpPr txBox="1"/>
          <p:nvPr/>
        </p:nvSpPr>
        <p:spPr>
          <a:xfrm>
            <a:off x="10300263" y="4065723"/>
            <a:ext cx="1775781" cy="584775"/>
          </a:xfrm>
          <a:prstGeom prst="rect">
            <a:avLst/>
          </a:pr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0" i="1" u="none" strike="noStrike" baseline="0" dirty="0">
                <a:latin typeface="Arial-ItalicMT"/>
              </a:rPr>
              <a:t>Activity 2.3 Pathway signage</a:t>
            </a:r>
            <a:endParaRPr lang="en-GB" sz="16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A979F10-FB3A-1BC0-6287-B976BFE191AF}"/>
              </a:ext>
            </a:extLst>
          </p:cNvPr>
          <p:cNvSpPr txBox="1"/>
          <p:nvPr/>
        </p:nvSpPr>
        <p:spPr>
          <a:xfrm>
            <a:off x="10300263" y="4753827"/>
            <a:ext cx="1775781" cy="83099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0" i="1" u="none" strike="noStrike" baseline="0" dirty="0">
                <a:latin typeface="Arial-ItalicMT"/>
              </a:rPr>
              <a:t>Activity 5.4 </a:t>
            </a:r>
          </a:p>
          <a:p>
            <a:r>
              <a:rPr lang="en-GB" sz="1600" i="1" dirty="0">
                <a:latin typeface="Arial-ItalicMT"/>
              </a:rPr>
              <a:t>BT news, FB and website updates</a:t>
            </a:r>
            <a:endParaRPr lang="en-GB" sz="16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9E7610D-4AB8-13E1-8B67-37B4BE4BE740}"/>
              </a:ext>
            </a:extLst>
          </p:cNvPr>
          <p:cNvSpPr txBox="1"/>
          <p:nvPr/>
        </p:nvSpPr>
        <p:spPr>
          <a:xfrm>
            <a:off x="10300263" y="5755130"/>
            <a:ext cx="1775781" cy="83099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0" i="1" u="none" strike="noStrike" baseline="0" dirty="0">
                <a:latin typeface="Arial-ItalicMT"/>
              </a:rPr>
              <a:t>Activity 5.5 </a:t>
            </a:r>
          </a:p>
          <a:p>
            <a:r>
              <a:rPr lang="en-GB" sz="1600" b="0" i="1" u="none" strike="noStrike" baseline="0" dirty="0">
                <a:latin typeface="Arial-ItalicMT"/>
              </a:rPr>
              <a:t>Expert talk &amp; article</a:t>
            </a:r>
            <a:endParaRPr lang="en-GB" sz="1600" dirty="0"/>
          </a:p>
        </p:txBody>
      </p: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137D75D7-3873-5298-AB13-E72CA6E6C6A8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>
          <a:xfrm rot="5400000">
            <a:off x="3455878" y="-1703094"/>
            <a:ext cx="439053" cy="4872658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E1F758A9-8B88-03F8-0694-84E08A20B64D}"/>
              </a:ext>
            </a:extLst>
          </p:cNvPr>
          <p:cNvCxnSpPr>
            <a:cxnSpLocks/>
            <a:endCxn id="8" idx="1"/>
          </p:cNvCxnSpPr>
          <p:nvPr/>
        </p:nvCxnSpPr>
        <p:spPr>
          <a:xfrm rot="16200000" flipH="1">
            <a:off x="-140696" y="2379690"/>
            <a:ext cx="778341" cy="265044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B3E08709-A77C-0EDC-4850-AFACB5ED6E3B}"/>
              </a:ext>
            </a:extLst>
          </p:cNvPr>
          <p:cNvCxnSpPr>
            <a:cxnSpLocks/>
            <a:stCxn id="2" idx="2"/>
            <a:endCxn id="4" idx="0"/>
          </p:cNvCxnSpPr>
          <p:nvPr/>
        </p:nvCxnSpPr>
        <p:spPr>
          <a:xfrm rot="5400000">
            <a:off x="4669461" y="-478277"/>
            <a:ext cx="450287" cy="2434259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675572BA-4EA7-7094-2B60-04E23439673C}"/>
              </a:ext>
            </a:extLst>
          </p:cNvPr>
          <p:cNvCxnSpPr>
            <a:cxnSpLocks/>
            <a:endCxn id="11" idx="1"/>
          </p:cNvCxnSpPr>
          <p:nvPr/>
        </p:nvCxnSpPr>
        <p:spPr>
          <a:xfrm rot="16200000" flipH="1">
            <a:off x="2394132" y="2594778"/>
            <a:ext cx="585482" cy="265044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8B0E5C59-4885-8F28-17F5-4B8F7AC79F7A}"/>
              </a:ext>
            </a:extLst>
          </p:cNvPr>
          <p:cNvCxnSpPr>
            <a:cxnSpLocks/>
            <a:endCxn id="15" idx="1"/>
          </p:cNvCxnSpPr>
          <p:nvPr/>
        </p:nvCxnSpPr>
        <p:spPr>
          <a:xfrm rot="16200000" flipH="1">
            <a:off x="1150646" y="2296695"/>
            <a:ext cx="3072450" cy="265046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553EFA6A-7A1A-CD43-7AC5-7B9865624437}"/>
              </a:ext>
            </a:extLst>
          </p:cNvPr>
          <p:cNvCxnSpPr>
            <a:cxnSpLocks/>
            <a:endCxn id="16" idx="1"/>
          </p:cNvCxnSpPr>
          <p:nvPr/>
        </p:nvCxnSpPr>
        <p:spPr>
          <a:xfrm rot="16200000" flipH="1">
            <a:off x="720870" y="2812614"/>
            <a:ext cx="3932002" cy="265046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25EF4394-876E-CD34-1C58-22932DB43378}"/>
              </a:ext>
            </a:extLst>
          </p:cNvPr>
          <p:cNvCxnSpPr>
            <a:cxnSpLocks/>
            <a:stCxn id="2" idx="2"/>
            <a:endCxn id="5" idx="0"/>
          </p:cNvCxnSpPr>
          <p:nvPr/>
        </p:nvCxnSpPr>
        <p:spPr>
          <a:xfrm rot="16200000" flipH="1">
            <a:off x="5890966" y="734475"/>
            <a:ext cx="445679" cy="4145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296B1548-E0D5-0899-FDBB-4910A9504FBA}"/>
              </a:ext>
            </a:extLst>
          </p:cNvPr>
          <p:cNvCxnSpPr>
            <a:cxnSpLocks/>
            <a:endCxn id="17" idx="1"/>
          </p:cNvCxnSpPr>
          <p:nvPr/>
        </p:nvCxnSpPr>
        <p:spPr>
          <a:xfrm rot="16200000" flipH="1">
            <a:off x="4803325" y="2060569"/>
            <a:ext cx="643898" cy="26503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nector: Elbow 71">
            <a:extLst>
              <a:ext uri="{FF2B5EF4-FFF2-40B4-BE49-F238E27FC236}">
                <a16:creationId xmlns:a16="http://schemas.microsoft.com/office/drawing/2014/main" id="{D0ABBF21-7E52-30C3-07FF-B8870BC12D46}"/>
              </a:ext>
            </a:extLst>
          </p:cNvPr>
          <p:cNvCxnSpPr>
            <a:cxnSpLocks/>
            <a:endCxn id="18" idx="1"/>
          </p:cNvCxnSpPr>
          <p:nvPr/>
        </p:nvCxnSpPr>
        <p:spPr>
          <a:xfrm rot="16200000" flipH="1">
            <a:off x="4168580" y="2039992"/>
            <a:ext cx="1913380" cy="26504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73">
            <a:extLst>
              <a:ext uri="{FF2B5EF4-FFF2-40B4-BE49-F238E27FC236}">
                <a16:creationId xmlns:a16="http://schemas.microsoft.com/office/drawing/2014/main" id="{4F8417C6-98C1-210D-9C57-3EE2398877D4}"/>
              </a:ext>
            </a:extLst>
          </p:cNvPr>
          <p:cNvCxnSpPr>
            <a:cxnSpLocks/>
            <a:endCxn id="19" idx="1"/>
          </p:cNvCxnSpPr>
          <p:nvPr/>
        </p:nvCxnSpPr>
        <p:spPr>
          <a:xfrm rot="16200000" flipH="1">
            <a:off x="3683269" y="2768010"/>
            <a:ext cx="2905872" cy="265050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or: Elbow 75">
            <a:extLst>
              <a:ext uri="{FF2B5EF4-FFF2-40B4-BE49-F238E27FC236}">
                <a16:creationId xmlns:a16="http://schemas.microsoft.com/office/drawing/2014/main" id="{A184BBF8-14F5-2C9F-D3A4-8AE3A8DFD02A}"/>
              </a:ext>
            </a:extLst>
          </p:cNvPr>
          <p:cNvCxnSpPr>
            <a:cxnSpLocks/>
            <a:stCxn id="2" idx="2"/>
            <a:endCxn id="6" idx="0"/>
          </p:cNvCxnSpPr>
          <p:nvPr/>
        </p:nvCxnSpPr>
        <p:spPr>
          <a:xfrm rot="16200000" flipH="1">
            <a:off x="7347799" y="-722358"/>
            <a:ext cx="447983" cy="2920115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B65EF8BD-61FE-03ED-354C-6BE017B1F797}"/>
              </a:ext>
            </a:extLst>
          </p:cNvPr>
          <p:cNvCxnSpPr>
            <a:cxnSpLocks/>
            <a:stCxn id="2" idx="2"/>
            <a:endCxn id="7" idx="0"/>
          </p:cNvCxnSpPr>
          <p:nvPr/>
        </p:nvCxnSpPr>
        <p:spPr>
          <a:xfrm rot="16200000" flipH="1">
            <a:off x="8366812" y="-1741371"/>
            <a:ext cx="447482" cy="4957641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697582D1-5E20-8634-21CF-56BB385EA6A4}"/>
              </a:ext>
            </a:extLst>
          </p:cNvPr>
          <p:cNvCxnSpPr>
            <a:cxnSpLocks/>
            <a:stCxn id="6" idx="1"/>
            <a:endCxn id="20" idx="1"/>
          </p:cNvCxnSpPr>
          <p:nvPr/>
        </p:nvCxnSpPr>
        <p:spPr>
          <a:xfrm rot="10800000" flipH="1" flipV="1">
            <a:off x="8119602" y="1561857"/>
            <a:ext cx="144776" cy="1475508"/>
          </a:xfrm>
          <a:prstGeom prst="bentConnector3">
            <a:avLst>
              <a:gd name="adj1" fmla="val -1052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onnector: Elbow 81">
            <a:extLst>
              <a:ext uri="{FF2B5EF4-FFF2-40B4-BE49-F238E27FC236}">
                <a16:creationId xmlns:a16="http://schemas.microsoft.com/office/drawing/2014/main" id="{2EE7AA2F-04BC-06C2-16A6-DF3D48406305}"/>
              </a:ext>
            </a:extLst>
          </p:cNvPr>
          <p:cNvCxnSpPr>
            <a:cxnSpLocks/>
            <a:stCxn id="6" idx="1"/>
            <a:endCxn id="21" idx="1"/>
          </p:cNvCxnSpPr>
          <p:nvPr/>
        </p:nvCxnSpPr>
        <p:spPr>
          <a:xfrm rot="10800000" flipH="1" flipV="1">
            <a:off x="8119602" y="1561856"/>
            <a:ext cx="144776" cy="2954145"/>
          </a:xfrm>
          <a:prstGeom prst="bentConnector3">
            <a:avLst>
              <a:gd name="adj1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CECB34A8-183E-FB9E-C4C8-877445B45A0C}"/>
              </a:ext>
            </a:extLst>
          </p:cNvPr>
          <p:cNvCxnSpPr>
            <a:cxnSpLocks/>
            <a:stCxn id="6" idx="1"/>
            <a:endCxn id="22" idx="1"/>
          </p:cNvCxnSpPr>
          <p:nvPr/>
        </p:nvCxnSpPr>
        <p:spPr>
          <a:xfrm rot="10800000" flipH="1" flipV="1">
            <a:off x="8119601" y="1561856"/>
            <a:ext cx="144775" cy="4235763"/>
          </a:xfrm>
          <a:prstGeom prst="bentConnector3">
            <a:avLst>
              <a:gd name="adj1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2042792B-8190-2C0F-7196-5A09045A6C3B}"/>
              </a:ext>
            </a:extLst>
          </p:cNvPr>
          <p:cNvCxnSpPr>
            <a:cxnSpLocks/>
            <a:endCxn id="23" idx="1"/>
          </p:cNvCxnSpPr>
          <p:nvPr/>
        </p:nvCxnSpPr>
        <p:spPr>
          <a:xfrm rot="16200000" flipH="1">
            <a:off x="9521887" y="1887894"/>
            <a:ext cx="1319188" cy="23756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id="{F4B86B55-5EC9-A929-5BA7-E39F90E97236}"/>
              </a:ext>
            </a:extLst>
          </p:cNvPr>
          <p:cNvCxnSpPr>
            <a:cxnSpLocks/>
            <a:endCxn id="24" idx="1"/>
          </p:cNvCxnSpPr>
          <p:nvPr/>
        </p:nvCxnSpPr>
        <p:spPr>
          <a:xfrm rot="16200000" flipH="1">
            <a:off x="9119688" y="2335153"/>
            <a:ext cx="2123582" cy="23756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84D8775A-BC30-7496-0D83-797FD524C17E}"/>
              </a:ext>
            </a:extLst>
          </p:cNvPr>
          <p:cNvCxnSpPr>
            <a:cxnSpLocks/>
            <a:endCxn id="25" idx="1"/>
          </p:cNvCxnSpPr>
          <p:nvPr/>
        </p:nvCxnSpPr>
        <p:spPr>
          <a:xfrm rot="16200000" flipH="1">
            <a:off x="8836706" y="2894554"/>
            <a:ext cx="2689548" cy="237566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nector: Elbow 91">
            <a:extLst>
              <a:ext uri="{FF2B5EF4-FFF2-40B4-BE49-F238E27FC236}">
                <a16:creationId xmlns:a16="http://schemas.microsoft.com/office/drawing/2014/main" id="{4EA37820-9B97-FFDD-A810-67446EF766BB}"/>
              </a:ext>
            </a:extLst>
          </p:cNvPr>
          <p:cNvCxnSpPr>
            <a:cxnSpLocks/>
            <a:endCxn id="26" idx="1"/>
          </p:cNvCxnSpPr>
          <p:nvPr/>
        </p:nvCxnSpPr>
        <p:spPr>
          <a:xfrm rot="16200000" flipH="1">
            <a:off x="8400578" y="3269641"/>
            <a:ext cx="3561804" cy="237566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nector: Elbow 93">
            <a:extLst>
              <a:ext uri="{FF2B5EF4-FFF2-40B4-BE49-F238E27FC236}">
                <a16:creationId xmlns:a16="http://schemas.microsoft.com/office/drawing/2014/main" id="{CDFF04F4-B339-9B57-717D-572E63AB2A5E}"/>
              </a:ext>
            </a:extLst>
          </p:cNvPr>
          <p:cNvCxnSpPr>
            <a:cxnSpLocks/>
            <a:endCxn id="27" idx="1"/>
          </p:cNvCxnSpPr>
          <p:nvPr/>
        </p:nvCxnSpPr>
        <p:spPr>
          <a:xfrm rot="16200000" flipH="1">
            <a:off x="7899927" y="3770292"/>
            <a:ext cx="4563107" cy="237566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4F02D00-84B4-1B45-6530-687803A0AFD2}"/>
              </a:ext>
            </a:extLst>
          </p:cNvPr>
          <p:cNvSpPr txBox="1"/>
          <p:nvPr/>
        </p:nvSpPr>
        <p:spPr>
          <a:xfrm>
            <a:off x="762000" y="3546384"/>
            <a:ext cx="1603513" cy="307777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Report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04A1504-3121-C3C1-C1F8-7DB7E7A3E4B1}"/>
              </a:ext>
            </a:extLst>
          </p:cNvPr>
          <p:cNvSpPr txBox="1"/>
          <p:nvPr/>
        </p:nvSpPr>
        <p:spPr>
          <a:xfrm>
            <a:off x="761999" y="4065723"/>
            <a:ext cx="1603513" cy="307777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Graphics files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56AC33E-1AEF-5F08-795A-CBD1B64F050F}"/>
              </a:ext>
            </a:extLst>
          </p:cNvPr>
          <p:cNvSpPr txBox="1"/>
          <p:nvPr/>
        </p:nvSpPr>
        <p:spPr>
          <a:xfrm>
            <a:off x="761998" y="4604103"/>
            <a:ext cx="1603513" cy="307777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Digital Dataset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BC9446-DDFD-BAFE-9AF1-7B36E2530DAB}"/>
              </a:ext>
            </a:extLst>
          </p:cNvPr>
          <p:cNvSpPr txBox="1"/>
          <p:nvPr/>
        </p:nvSpPr>
        <p:spPr>
          <a:xfrm>
            <a:off x="5261110" y="4932894"/>
            <a:ext cx="2639170" cy="52322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Output 3.4 BTWH: </a:t>
            </a:r>
            <a:r>
              <a:rPr lang="en-GB" sz="1400" dirty="0"/>
              <a:t>Selected Transcripts of Oral Testimony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EDB44AA0-49FE-5ABD-F9F6-CFDAE5D5EAF2}"/>
              </a:ext>
            </a:extLst>
          </p:cNvPr>
          <p:cNvCxnSpPr>
            <a:cxnSpLocks/>
            <a:endCxn id="33" idx="1"/>
          </p:cNvCxnSpPr>
          <p:nvPr/>
        </p:nvCxnSpPr>
        <p:spPr>
          <a:xfrm rot="16200000" flipH="1">
            <a:off x="2987040" y="2920434"/>
            <a:ext cx="4283090" cy="265050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5C1A881B-47E5-0890-F747-0BC5B655B5A8}"/>
              </a:ext>
            </a:extLst>
          </p:cNvPr>
          <p:cNvCxnSpPr>
            <a:cxnSpLocks/>
          </p:cNvCxnSpPr>
          <p:nvPr/>
        </p:nvCxnSpPr>
        <p:spPr>
          <a:xfrm>
            <a:off x="380003" y="3377399"/>
            <a:ext cx="377689" cy="337968"/>
          </a:xfrm>
          <a:prstGeom prst="bentConnector3">
            <a:avLst>
              <a:gd name="adj1" fmla="val 157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9A8E8A85-BED1-7249-1C23-2D6FAFC008EE}"/>
              </a:ext>
            </a:extLst>
          </p:cNvPr>
          <p:cNvCxnSpPr>
            <a:cxnSpLocks/>
          </p:cNvCxnSpPr>
          <p:nvPr/>
        </p:nvCxnSpPr>
        <p:spPr>
          <a:xfrm rot="16200000" flipH="1">
            <a:off x="170155" y="3643156"/>
            <a:ext cx="806000" cy="377687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CEC4231A-297F-DAB9-06BE-9E9D6073D930}"/>
              </a:ext>
            </a:extLst>
          </p:cNvPr>
          <p:cNvCxnSpPr>
            <a:cxnSpLocks/>
          </p:cNvCxnSpPr>
          <p:nvPr/>
        </p:nvCxnSpPr>
        <p:spPr>
          <a:xfrm rot="16200000" flipH="1">
            <a:off x="-170855" y="3840527"/>
            <a:ext cx="1488019" cy="377686"/>
          </a:xfrm>
          <a:prstGeom prst="bentConnector3">
            <a:avLst>
              <a:gd name="adj1" fmla="val 10684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C4F12A8D-F713-63CD-190B-7AC090987B64}"/>
              </a:ext>
            </a:extLst>
          </p:cNvPr>
          <p:cNvSpPr txBox="1"/>
          <p:nvPr/>
        </p:nvSpPr>
        <p:spPr>
          <a:xfrm>
            <a:off x="2819394" y="5558484"/>
            <a:ext cx="1981201" cy="954107"/>
          </a:xfrm>
          <a:prstGeom prst="rect">
            <a:avLst/>
          </a:prstGeom>
          <a:solidFill>
            <a:srgbClr val="00B05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University of Bath: </a:t>
            </a:r>
            <a:r>
              <a:rPr lang="en-GB" sz="1400" dirty="0"/>
              <a:t>Stability of the White Horse Slopes in</a:t>
            </a:r>
          </a:p>
          <a:p>
            <a:r>
              <a:rPr lang="en-GB" sz="1400" dirty="0"/>
              <a:t>Wiltshire: Broad Town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D10866-FA8A-2069-A3E5-4A0C6E79B2DD}"/>
              </a:ext>
            </a:extLst>
          </p:cNvPr>
          <p:cNvSpPr txBox="1"/>
          <p:nvPr/>
        </p:nvSpPr>
        <p:spPr>
          <a:xfrm>
            <a:off x="3395202" y="6486240"/>
            <a:ext cx="1862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Additional extras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2AA34D-FD11-0BE7-DD91-DD045B342F44}"/>
              </a:ext>
            </a:extLst>
          </p:cNvPr>
          <p:cNvSpPr txBox="1"/>
          <p:nvPr/>
        </p:nvSpPr>
        <p:spPr>
          <a:xfrm>
            <a:off x="5800487" y="3473564"/>
            <a:ext cx="2099793" cy="307777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Digital record 1991-2025</a:t>
            </a:r>
          </a:p>
        </p:txBody>
      </p: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69F5848F-6B7C-D5C6-0479-6E8614F73CBE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5480452" y="3382615"/>
            <a:ext cx="320035" cy="244838"/>
          </a:xfrm>
          <a:prstGeom prst="bentConnector3">
            <a:avLst>
              <a:gd name="adj1" fmla="val -6428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A285C9F-1C8D-607E-4F4A-208B57F1CE06}"/>
              </a:ext>
            </a:extLst>
          </p:cNvPr>
          <p:cNvSpPr txBox="1"/>
          <p:nvPr/>
        </p:nvSpPr>
        <p:spPr>
          <a:xfrm>
            <a:off x="5268730" y="5558484"/>
            <a:ext cx="2631549" cy="738664"/>
          </a:xfrm>
          <a:prstGeom prst="rect">
            <a:avLst/>
          </a:prstGeom>
          <a:solidFill>
            <a:srgbClr val="00B05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BTWHRG: </a:t>
            </a:r>
            <a:r>
              <a:rPr lang="en-GB" sz="1400" dirty="0"/>
              <a:t>History of the Modern Restorations of the White Horse 1980 - 2025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1884D2-C1D4-ED06-E268-C544E69C6C5E}"/>
              </a:ext>
            </a:extLst>
          </p:cNvPr>
          <p:cNvSpPr txBox="1"/>
          <p:nvPr/>
        </p:nvSpPr>
        <p:spPr>
          <a:xfrm>
            <a:off x="5268729" y="6288569"/>
            <a:ext cx="2631549" cy="523220"/>
          </a:xfrm>
          <a:prstGeom prst="rect">
            <a:avLst/>
          </a:prstGeom>
          <a:solidFill>
            <a:srgbClr val="00B05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Pattie Lawler: </a:t>
            </a:r>
            <a:r>
              <a:rPr lang="en-GB" sz="1400" dirty="0"/>
              <a:t>Correspondence 1989-1997</a:t>
            </a:r>
          </a:p>
        </p:txBody>
      </p:sp>
    </p:spTree>
    <p:extLst>
      <p:ext uri="{BB962C8B-B14F-4D97-AF65-F5344CB8AC3E}">
        <p14:creationId xmlns:p14="http://schemas.microsoft.com/office/powerpoint/2010/main" val="2055294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318A2-FE8F-FAFE-95FF-21E39438C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D7896-FFC9-3D73-69BE-3092A4D25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005"/>
            <a:ext cx="10515600" cy="572135"/>
          </a:xfrm>
        </p:spPr>
        <p:txBody>
          <a:bodyPr>
            <a:normAutofit fontScale="90000"/>
          </a:bodyPr>
          <a:lstStyle/>
          <a:p>
            <a:r>
              <a:rPr lang="en-GB" dirty="0"/>
              <a:t>What have we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6669C-D9DA-BF21-05F4-BD8C0C574D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" y="739140"/>
            <a:ext cx="5547360" cy="302069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7200" b="1" dirty="0"/>
              <a:t>Task 1</a:t>
            </a:r>
          </a:p>
          <a:p>
            <a:r>
              <a:rPr lang="en-GB" sz="6400" dirty="0"/>
              <a:t>Current horse shape in detail</a:t>
            </a:r>
          </a:p>
          <a:p>
            <a:r>
              <a:rPr lang="en-GB" sz="6400" dirty="0"/>
              <a:t>Accurate dimensions &amp; areas (25m x 19m ; 150m</a:t>
            </a:r>
            <a:r>
              <a:rPr lang="en-GB" sz="6400" baseline="30000" dirty="0"/>
              <a:t>2</a:t>
            </a:r>
            <a:r>
              <a:rPr lang="en-GB" sz="6400" dirty="0"/>
              <a:t>) – can help more even lime distribution</a:t>
            </a:r>
          </a:p>
          <a:p>
            <a:r>
              <a:rPr lang="en-GB" sz="6400" dirty="0"/>
              <a:t>Rear legs are currently shrinking</a:t>
            </a:r>
          </a:p>
          <a:p>
            <a:r>
              <a:rPr lang="en-GB" sz="6400" dirty="0"/>
              <a:t>Position of missing ear</a:t>
            </a:r>
          </a:p>
          <a:p>
            <a:r>
              <a:rPr lang="en-GB" sz="6400" dirty="0"/>
              <a:t>Underlying older horse(s) evidence</a:t>
            </a:r>
          </a:p>
          <a:p>
            <a:r>
              <a:rPr lang="en-GB" sz="6400" dirty="0"/>
              <a:t>Confidence to strim off-horse</a:t>
            </a:r>
          </a:p>
          <a:p>
            <a:r>
              <a:rPr lang="en-GB" sz="6400" dirty="0"/>
              <a:t>Slope (approx. 30</a:t>
            </a:r>
            <a:r>
              <a:rPr lang="en-GB" sz="6400" baseline="30000" dirty="0"/>
              <a:t>o</a:t>
            </a:r>
            <a:r>
              <a:rPr lang="en-GB" sz="6400" dirty="0"/>
              <a:t> on horse and most of slope but reaches 36</a:t>
            </a:r>
            <a:r>
              <a:rPr lang="en-GB" sz="6400" baseline="30000" dirty="0"/>
              <a:t>o</a:t>
            </a:r>
            <a:r>
              <a:rPr lang="en-GB" sz="6400" dirty="0"/>
              <a:t>-45</a:t>
            </a:r>
            <a:r>
              <a:rPr lang="en-GB" sz="6400" baseline="30000" dirty="0"/>
              <a:t>o</a:t>
            </a:r>
            <a:r>
              <a:rPr lang="en-GB" sz="6400" dirty="0"/>
              <a:t> at a band </a:t>
            </a:r>
            <a:r>
              <a:rPr lang="en-GB" sz="6400" dirty="0" err="1"/>
              <a:t>approx</a:t>
            </a:r>
            <a:r>
              <a:rPr lang="en-GB" sz="6400" dirty="0"/>
              <a:t> 4m below horse and then again nearer bottom of slope approx. 20m below horse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85F39C-146D-3124-9D74-1E1388EF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76900" y="80645"/>
            <a:ext cx="6248400" cy="461327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7200" b="1" dirty="0"/>
              <a:t>Task 2</a:t>
            </a:r>
          </a:p>
          <a:p>
            <a:r>
              <a:rPr lang="en-GB" sz="6400" dirty="0"/>
              <a:t>Existence of stakes and wire</a:t>
            </a:r>
          </a:p>
          <a:p>
            <a:r>
              <a:rPr lang="en-GB" sz="6400" dirty="0"/>
              <a:t>Condition of stakes and wire</a:t>
            </a:r>
          </a:p>
          <a:p>
            <a:r>
              <a:rPr lang="en-GB" sz="6400" dirty="0"/>
              <a:t>Auger confirmation of substantial horse chalk depth (&gt;0.6m)</a:t>
            </a:r>
          </a:p>
          <a:p>
            <a:r>
              <a:rPr lang="en-GB" sz="6400" dirty="0"/>
              <a:t>Confirmation that weathering and erosion will only cause localised damage </a:t>
            </a:r>
          </a:p>
          <a:p>
            <a:r>
              <a:rPr lang="en-GB" sz="6400" dirty="0"/>
              <a:t>Areas identified that are more likely to suffer localised damage</a:t>
            </a:r>
          </a:p>
          <a:p>
            <a:r>
              <a:rPr lang="en-GB" sz="6400" dirty="0"/>
              <a:t>Need to monitor these &amp; repair if needed before serious damage</a:t>
            </a:r>
          </a:p>
          <a:p>
            <a:r>
              <a:rPr lang="en-GB" sz="6400" dirty="0"/>
              <a:t>We have been given instruction on “how to auger” but </a:t>
            </a:r>
            <a:r>
              <a:rPr lang="en-GB" sz="6400" dirty="0" err="1"/>
              <a:t>augering</a:t>
            </a:r>
            <a:r>
              <a:rPr lang="en-GB" sz="6400" dirty="0"/>
              <a:t> is a tough physical task and interpretation of auger samples </a:t>
            </a:r>
            <a:r>
              <a:rPr lang="en-GB" sz="6400" dirty="0" err="1"/>
              <a:t>esp</a:t>
            </a:r>
            <a:r>
              <a:rPr lang="en-GB" sz="6400" dirty="0"/>
              <a:t> colour needs expert</a:t>
            </a:r>
          </a:p>
          <a:p>
            <a:r>
              <a:rPr lang="en-GB" sz="6400" dirty="0"/>
              <a:t>Auger confirmation of prior chalk horse existence</a:t>
            </a:r>
          </a:p>
          <a:p>
            <a:r>
              <a:rPr lang="en-GB" sz="6400" dirty="0"/>
              <a:t>Auger confirmation of previous ear position &amp; longer nose</a:t>
            </a:r>
          </a:p>
          <a:p>
            <a:r>
              <a:rPr lang="en-GB" sz="6400" dirty="0"/>
              <a:t>Up-to-date record of local landslips established</a:t>
            </a:r>
          </a:p>
          <a:p>
            <a:r>
              <a:rPr lang="en-GB" sz="6400" dirty="0"/>
              <a:t>Landslip risk factors (x6 more likely at slopes &gt; 35</a:t>
            </a:r>
            <a:r>
              <a:rPr lang="en-GB" sz="6400" baseline="30000" dirty="0"/>
              <a:t>o</a:t>
            </a:r>
            <a:r>
              <a:rPr lang="en-GB" sz="6400" dirty="0"/>
              <a:t> and at bedrock boundaries)</a:t>
            </a:r>
            <a:r>
              <a:rPr lang="en-GB" sz="6400" baseline="30000" dirty="0"/>
              <a:t> </a:t>
            </a:r>
            <a:r>
              <a:rPr lang="en-GB" sz="6400" dirty="0"/>
              <a:t>and time specifics to track (periods of extreme rain </a:t>
            </a:r>
            <a:r>
              <a:rPr lang="en-GB" sz="6400" dirty="0" err="1"/>
              <a:t>cf</a:t>
            </a:r>
            <a:r>
              <a:rPr lang="en-GB" sz="6400" dirty="0"/>
              <a:t> previous months/years).</a:t>
            </a:r>
            <a:endParaRPr lang="en-GB" dirty="0"/>
          </a:p>
          <a:p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F97F26B-6FB6-D283-568A-B951D910A489}"/>
              </a:ext>
            </a:extLst>
          </p:cNvPr>
          <p:cNvSpPr txBox="1">
            <a:spLocks/>
          </p:cNvSpPr>
          <p:nvPr/>
        </p:nvSpPr>
        <p:spPr>
          <a:xfrm>
            <a:off x="129540" y="3649980"/>
            <a:ext cx="5448300" cy="3139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600" b="1" dirty="0"/>
              <a:t>Task 3</a:t>
            </a:r>
          </a:p>
          <a:p>
            <a:r>
              <a:rPr lang="en-GB" sz="1600" dirty="0"/>
              <a:t>Memories are short and not always exact</a:t>
            </a:r>
          </a:p>
          <a:p>
            <a:r>
              <a:rPr lang="en-GB" sz="1600" dirty="0"/>
              <a:t>Access to </a:t>
            </a:r>
            <a:r>
              <a:rPr lang="en-GB" sz="1600" dirty="0" err="1"/>
              <a:t>NewsQuest</a:t>
            </a:r>
            <a:r>
              <a:rPr lang="en-GB" sz="1600" dirty="0"/>
              <a:t> (Gazette) photo record not fulfilled</a:t>
            </a:r>
          </a:p>
          <a:p>
            <a:r>
              <a:rPr lang="en-GB" sz="1600" dirty="0"/>
              <a:t>Historic picture evidence prior to 1900 is unavailable</a:t>
            </a:r>
          </a:p>
          <a:p>
            <a:r>
              <a:rPr lang="en-GB" sz="1600" dirty="0"/>
              <a:t>Restoration evidence from 1991 to 2025 has been organised (people, maintenance tasks, background) and will be available on website </a:t>
            </a:r>
          </a:p>
          <a:p>
            <a:r>
              <a:rPr lang="en-GB" sz="1600" dirty="0"/>
              <a:t>We have a written history of restorations 1980-2025</a:t>
            </a:r>
          </a:p>
          <a:p>
            <a:r>
              <a:rPr lang="en-GB" sz="1600" dirty="0"/>
              <a:t>Keep evidence of future white horse activities as once lost it is hard to reconstruct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C65589A-5AEE-D009-0353-B741F7BF3E02}"/>
              </a:ext>
            </a:extLst>
          </p:cNvPr>
          <p:cNvSpPr txBox="1">
            <a:spLocks/>
          </p:cNvSpPr>
          <p:nvPr/>
        </p:nvSpPr>
        <p:spPr>
          <a:xfrm>
            <a:off x="5676900" y="4637405"/>
            <a:ext cx="6248400" cy="22205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800" b="1" dirty="0"/>
              <a:t>Task 4,5</a:t>
            </a:r>
          </a:p>
          <a:p>
            <a:r>
              <a:rPr lang="en-GB" sz="1600" dirty="0"/>
              <a:t>These were not part of funded plan and so not prioritised, but made some progress </a:t>
            </a:r>
          </a:p>
          <a:p>
            <a:r>
              <a:rPr lang="en-GB" sz="1600" dirty="0"/>
              <a:t>Talk at village hall demonstrated high local interest in white horse(s)</a:t>
            </a:r>
          </a:p>
          <a:p>
            <a:r>
              <a:rPr lang="en-GB" sz="1600" dirty="0"/>
              <a:t>Smaller group of volunteers actively participated </a:t>
            </a:r>
          </a:p>
          <a:p>
            <a:r>
              <a:rPr lang="en-GB" sz="1600" dirty="0"/>
              <a:t>Talk and activity at school was appreciated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595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58185-FD00-69FE-357A-2952CB158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7C1D1-A856-A8AE-7840-419C0F6BF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275"/>
            <a:ext cx="10515600" cy="716915"/>
          </a:xfrm>
        </p:spPr>
        <p:txBody>
          <a:bodyPr/>
          <a:lstStyle/>
          <a:p>
            <a:r>
              <a:rPr lang="en-GB" dirty="0"/>
              <a:t>Project Closure Steps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A526C32-9918-2C0A-FB8A-8757302CDCB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28168471"/>
              </p:ext>
            </p:extLst>
          </p:nvPr>
        </p:nvGraphicFramePr>
        <p:xfrm>
          <a:off x="430530" y="787400"/>
          <a:ext cx="11330940" cy="607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543">
                  <a:extLst>
                    <a:ext uri="{9D8B030D-6E8A-4147-A177-3AD203B41FA5}">
                      <a16:colId xmlns:a16="http://schemas.microsoft.com/office/drawing/2014/main" val="3225305854"/>
                    </a:ext>
                  </a:extLst>
                </a:gridCol>
                <a:gridCol w="4566927">
                  <a:extLst>
                    <a:ext uri="{9D8B030D-6E8A-4147-A177-3AD203B41FA5}">
                      <a16:colId xmlns:a16="http://schemas.microsoft.com/office/drawing/2014/main" val="2641973121"/>
                    </a:ext>
                  </a:extLst>
                </a:gridCol>
                <a:gridCol w="2832735">
                  <a:extLst>
                    <a:ext uri="{9D8B030D-6E8A-4147-A177-3AD203B41FA5}">
                      <a16:colId xmlns:a16="http://schemas.microsoft.com/office/drawing/2014/main" val="4269852324"/>
                    </a:ext>
                  </a:extLst>
                </a:gridCol>
                <a:gridCol w="2832735">
                  <a:extLst>
                    <a:ext uri="{9D8B030D-6E8A-4147-A177-3AD203B41FA5}">
                      <a16:colId xmlns:a16="http://schemas.microsoft.com/office/drawing/2014/main" val="7956268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Timeline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799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Create transcripts of selected audio files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November/Dec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Andrew &amp; Louise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014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Complete Output 3.1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November/Dec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Garry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142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Deliver digital file of Task 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Donald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46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Create metadata for audio files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Garry &amp; Andrew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969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Update volunteer effort tracker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Garry &amp; Derek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543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Check digital data file for horse outline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081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Ensure volunteers know their work has been used &amp; thank others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November/Dec 2025</a:t>
                      </a:r>
                    </a:p>
                    <a:p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Derek, Andrew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996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Create complete project results list and folder of files &amp; share with Judy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November/Dec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117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Archive audio files with Wilts &amp; Swindon History Centre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Garry &amp; Andrew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937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Determine what files Wiltshire Environment Record and Wiltshire Museum want and deliver them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November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Garry &amp; Andrew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394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Present Project 2025 Closure Report to Parish Council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December 2025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 &amp; Andrew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130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560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03EFD-7141-3C5E-EF3A-BAF3EDBE6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E9CBB-2FDF-3027-B85E-BE93E9E5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25"/>
            <a:ext cx="10515600" cy="579755"/>
          </a:xfrm>
        </p:spPr>
        <p:txBody>
          <a:bodyPr>
            <a:normAutofit fontScale="90000"/>
          </a:bodyPr>
          <a:lstStyle/>
          <a:p>
            <a:r>
              <a:rPr lang="en-GB" dirty="0"/>
              <a:t>Next Steps – 2026 and beyond (part 1)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8CAC72C-5E29-C8F8-E30D-8E77CA22E88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12721962"/>
              </p:ext>
            </p:extLst>
          </p:nvPr>
        </p:nvGraphicFramePr>
        <p:xfrm>
          <a:off x="335280" y="680720"/>
          <a:ext cx="11658601" cy="613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0311">
                  <a:extLst>
                    <a:ext uri="{9D8B030D-6E8A-4147-A177-3AD203B41FA5}">
                      <a16:colId xmlns:a16="http://schemas.microsoft.com/office/drawing/2014/main" val="3225305854"/>
                    </a:ext>
                  </a:extLst>
                </a:gridCol>
                <a:gridCol w="6628853">
                  <a:extLst>
                    <a:ext uri="{9D8B030D-6E8A-4147-A177-3AD203B41FA5}">
                      <a16:colId xmlns:a16="http://schemas.microsoft.com/office/drawing/2014/main" val="2641973121"/>
                    </a:ext>
                  </a:extLst>
                </a:gridCol>
                <a:gridCol w="1334227">
                  <a:extLst>
                    <a:ext uri="{9D8B030D-6E8A-4147-A177-3AD203B41FA5}">
                      <a16:colId xmlns:a16="http://schemas.microsoft.com/office/drawing/2014/main" val="4269852324"/>
                    </a:ext>
                  </a:extLst>
                </a:gridCol>
                <a:gridCol w="2565210">
                  <a:extLst>
                    <a:ext uri="{9D8B030D-6E8A-4147-A177-3AD203B41FA5}">
                      <a16:colId xmlns:a16="http://schemas.microsoft.com/office/drawing/2014/main" val="7956268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Timeline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799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Assist in the establishment of a White Horse Advisory Group/Panel of Experts (possibly hosted by NWDLT)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Garry, Derek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01472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Design and implement update to Broad Town History website to include the project results with an introductory 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March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Judy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214258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Obtain a repository for Master files which can be locally accessed and updated going forward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March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Derek, Andrew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917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Create the BTWH maintenance guidebook including current practice and project recommendations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April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Derek, Andrew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722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Design, obtain funding, produce and site new information boards at village hall, school and possibly above horse and at shelter/churchyard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Derek, Andrew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46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Get Wilts Council to replace White Horse trail board under horse preferably using a report photograph on new 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Andrew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551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Organise and deliver a talk to local community on the results of the 2025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Mar/May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Andrew, Derek, Garry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732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Fund, design, produce and distribute a BTWH pamphlet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Q1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Andrew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28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If available provide more data on the Simmonds horse plan to Judy for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Q1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Garry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403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562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3D754-0AD0-AF4A-817B-7FB3036E3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756D4-E6EE-769F-E19B-DFAEA366C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305"/>
            <a:ext cx="10515600" cy="579755"/>
          </a:xfrm>
        </p:spPr>
        <p:txBody>
          <a:bodyPr>
            <a:normAutofit fontScale="90000"/>
          </a:bodyPr>
          <a:lstStyle/>
          <a:p>
            <a:r>
              <a:rPr lang="en-GB" dirty="0"/>
              <a:t>Next Steps – 2026 and beyond (part 2)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7E47141-8B5E-2C36-A37D-E799EFEB1D3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96757312"/>
              </p:ext>
            </p:extLst>
          </p:nvPr>
        </p:nvGraphicFramePr>
        <p:xfrm>
          <a:off x="335280" y="871220"/>
          <a:ext cx="11658601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0311">
                  <a:extLst>
                    <a:ext uri="{9D8B030D-6E8A-4147-A177-3AD203B41FA5}">
                      <a16:colId xmlns:a16="http://schemas.microsoft.com/office/drawing/2014/main" val="3225305854"/>
                    </a:ext>
                  </a:extLst>
                </a:gridCol>
                <a:gridCol w="6628853">
                  <a:extLst>
                    <a:ext uri="{9D8B030D-6E8A-4147-A177-3AD203B41FA5}">
                      <a16:colId xmlns:a16="http://schemas.microsoft.com/office/drawing/2014/main" val="2641973121"/>
                    </a:ext>
                  </a:extLst>
                </a:gridCol>
                <a:gridCol w="1334227">
                  <a:extLst>
                    <a:ext uri="{9D8B030D-6E8A-4147-A177-3AD203B41FA5}">
                      <a16:colId xmlns:a16="http://schemas.microsoft.com/office/drawing/2014/main" val="4269852324"/>
                    </a:ext>
                  </a:extLst>
                </a:gridCol>
                <a:gridCol w="2565210">
                  <a:extLst>
                    <a:ext uri="{9D8B030D-6E8A-4147-A177-3AD203B41FA5}">
                      <a16:colId xmlns:a16="http://schemas.microsoft.com/office/drawing/2014/main" val="7956268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Timeline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799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Undertake project to reestablish rear leg to original length with new restraints as a Case Study using Advisory Group advice if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Andrew &amp; Derek to push 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014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Access Newsquest archive &amp; extract any relevant white horse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Q1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Caroline for access</a:t>
                      </a:r>
                    </a:p>
                    <a:p>
                      <a:r>
                        <a:rPr lang="en-GB" dirty="0"/>
                        <a:t>volunteers for visit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46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School art workshops for banner project pop-up exhibit (needs local co-leader)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Q1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Derek/Andrew to prompt Bridget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551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Consider undertaking more audio recorded interviews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Q2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Andrew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732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Establish plan of spring locations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Q2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940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Extend historical data search for any accessible data (</a:t>
                      </a:r>
                      <a:r>
                        <a:rPr lang="en-GB" dirty="0" err="1"/>
                        <a:t>eg</a:t>
                      </a:r>
                      <a:r>
                        <a:rPr lang="en-GB" dirty="0"/>
                        <a:t> BTPC minutes, BHPC minutes, 1919 letter?)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BT volunteers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969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Explore concepts for continuing slope stabilisation collaboration with </a:t>
                      </a:r>
                      <a:r>
                        <a:rPr lang="en-GB" dirty="0" err="1"/>
                        <a:t>Univ</a:t>
                      </a:r>
                      <a:r>
                        <a:rPr lang="en-GB" dirty="0"/>
                        <a:t> of Bath or a Geological Society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937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Undertake next stage auger research once new objectives agreed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2026/28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Derek/Andrew to track for subsequent kick-off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394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Investigate if BGS would update their landslip database using project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Derek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693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130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1584</Words>
  <Application>Microsoft Office PowerPoint</Application>
  <PresentationFormat>Widescreen</PresentationFormat>
  <Paragraphs>270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Arial-BoldItalicMT</vt:lpstr>
      <vt:lpstr>Arial-BoldMT</vt:lpstr>
      <vt:lpstr>Arial-ItalicMT</vt:lpstr>
      <vt:lpstr>Calibri</vt:lpstr>
      <vt:lpstr>Office Theme</vt:lpstr>
      <vt:lpstr>Review of BTWH Project: December 2025 v7 and updated in Jan 2026 v8</vt:lpstr>
      <vt:lpstr>PowerPoint Presentation</vt:lpstr>
      <vt:lpstr>PowerPoint Presentation</vt:lpstr>
      <vt:lpstr>PowerPoint Presentation</vt:lpstr>
      <vt:lpstr>What have we Learned</vt:lpstr>
      <vt:lpstr>Project Closure Steps</vt:lpstr>
      <vt:lpstr>Next Steps – 2026 and beyond (part 1)</vt:lpstr>
      <vt:lpstr>Next Steps – 2026 and beyond (part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Derek Greer</dc:creator>
  <cp:lastModifiedBy>Rupert Pearce</cp:lastModifiedBy>
  <cp:revision>19</cp:revision>
  <cp:lastPrinted>2025-11-11T09:21:52Z</cp:lastPrinted>
  <dcterms:created xsi:type="dcterms:W3CDTF">2025-04-10T13:44:14Z</dcterms:created>
  <dcterms:modified xsi:type="dcterms:W3CDTF">2026-01-20T12:34:53Z</dcterms:modified>
</cp:coreProperties>
</file>